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0" r:id="rId14"/>
    <p:sldId id="268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2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DD37-63B4-4D15-B490-67725DC48474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BD99D-B00A-42C9-AA18-CA932A629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FD08-3DF3-43C0-8967-AA42CA1CE1CC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43722-8555-4EE8-8B66-C44B2D25A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48FBD-87CA-4C66-8332-EF3EA0097486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6B7E-04CB-44E5-AE23-F1697663B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A3A4F-1478-422C-9CFD-EE0619305D6E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2B26A-FADF-4582-9B60-2873DAD12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9275" y="1600200"/>
            <a:ext cx="3944938" cy="209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3944937" cy="209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9275" y="3848100"/>
            <a:ext cx="3944938" cy="209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848100"/>
            <a:ext cx="3944937" cy="209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7073A-E019-48AD-A3D2-D7E778237DF5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C4321-E3E3-40B0-9655-E7B4EAD81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4BDC5-0E81-4736-B444-7682B9549A7F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91891-A56C-424B-B138-D668C270A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FBD0C-228E-404A-999B-4EFAFF5181C7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7677C-D4EA-4EDE-92B0-A8AC0FE34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5A6D3-C2AC-4097-A520-577D77C0E426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EDDA6-B908-4BB5-8D48-1CD468D50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73258-9FCF-4DF8-A582-96F899121A8B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204E-09C3-470B-B437-39965A862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3838-E56B-4E09-88E7-3CD8B62F75B7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CF01-D651-427E-836D-CBB087BFF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0FE5F-E3D1-4D65-B694-6D36B392B8AD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9E518-8B24-4475-9A81-35B1FEA76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BFA62-82A7-4C7B-81D2-EA59F2CD26DD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7928-32AD-4B61-AC5B-D132F54C0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99F9A-CF54-45D0-B0E5-4DAD2A39F13F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99F7E-5528-4198-9715-FE8C0FD33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20AC2F-38E4-4DA5-8055-BAF113889A4A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E3FEEC-C6ED-4A53-9808-F0A4C8921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Organic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Lesson # 1: Hydrocarbons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Homologous Series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A homologous series is a series of compounds in which each member has similar chemical properties, and has an increasing trend in physical properties (BP, MP, density) as the molar mass increases. </a:t>
            </a:r>
          </a:p>
          <a:p>
            <a:r>
              <a:rPr lang="en-CA" smtClean="0"/>
              <a:t>All hydrocarbons are part of a homologous series for their particular hydrocarbon category.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Structures of Hydrocarbons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Hydrocarbons can be aliphatic (straight chain or cyclic) or 	aromatic (cyclic rings with special properties). </a:t>
            </a:r>
          </a:p>
          <a:p>
            <a:r>
              <a:rPr lang="en-CA" smtClean="0"/>
              <a:t>Carbon-carbon bonds are very strong and take much more energy to break than other types of bonds.  </a:t>
            </a:r>
          </a:p>
          <a:p>
            <a:r>
              <a:rPr lang="en-CA" smtClean="0"/>
              <a:t>Carbon can be single, double, or triply bonded. </a:t>
            </a:r>
          </a:p>
          <a:p>
            <a:endParaRPr lang="en-US" smtClean="0"/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946650"/>
            <a:ext cx="6067425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Organic 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73249"/>
            <a:ext cx="8042276" cy="4333875"/>
          </a:xfrm>
        </p:spPr>
        <p:txBody>
          <a:bodyPr numCol="2"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– meth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– eth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– prop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– but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 – pent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 – hex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 –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hept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–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oct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 – non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 –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549275" y="107950"/>
            <a:ext cx="8042275" cy="1039813"/>
          </a:xfrm>
        </p:spPr>
        <p:txBody>
          <a:bodyPr/>
          <a:lstStyle/>
          <a:p>
            <a:r>
              <a:rPr lang="en-CA" smtClean="0"/>
              <a:t>Alkanes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4825" name="Group 9"/>
          <p:cNvGraphicFramePr>
            <a:graphicFrameLocks noGrp="1"/>
          </p:cNvGraphicFramePr>
          <p:nvPr/>
        </p:nvGraphicFramePr>
        <p:xfrm>
          <a:off x="350838" y="2028825"/>
          <a:ext cx="8388350" cy="4624388"/>
        </p:xfrm>
        <a:graphic>
          <a:graphicData uri="http://schemas.openxmlformats.org/drawingml/2006/table">
            <a:tbl>
              <a:tblPr/>
              <a:tblGrid>
                <a:gridCol w="993775"/>
                <a:gridCol w="823912"/>
                <a:gridCol w="5764213"/>
                <a:gridCol w="806450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Structure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Boiling Point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Methane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-162°C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Ethane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-88.5°C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Propane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-42°C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Butane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0°C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Pentane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36°C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Hexane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69°C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7" name="Text Box 51"/>
          <p:cNvSpPr txBox="1">
            <a:spLocks noChangeArrowheads="1"/>
          </p:cNvSpPr>
          <p:nvPr/>
        </p:nvSpPr>
        <p:spPr bwMode="auto">
          <a:xfrm>
            <a:off x="2622550" y="1147763"/>
            <a:ext cx="39274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CA"/>
              <a:t>Single Bonds</a:t>
            </a:r>
          </a:p>
          <a:p>
            <a:pPr algn="ctr" defTabSz="914400">
              <a:spcBef>
                <a:spcPct val="50000"/>
              </a:spcBef>
            </a:pPr>
            <a:r>
              <a:rPr lang="en-CA"/>
              <a:t>General Formula: C</a:t>
            </a:r>
            <a:r>
              <a:rPr lang="en-CA" baseline="-25000"/>
              <a:t>n</a:t>
            </a:r>
            <a:r>
              <a:rPr lang="en-CA"/>
              <a:t>H</a:t>
            </a:r>
            <a:r>
              <a:rPr lang="en-CA" baseline="-25000"/>
              <a:t>2n+2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039813"/>
          </a:xfrm>
        </p:spPr>
        <p:txBody>
          <a:bodyPr/>
          <a:lstStyle/>
          <a:p>
            <a:r>
              <a:rPr lang="en-CA" smtClean="0"/>
              <a:t>Alkenes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823" name="Text Box 199"/>
          <p:cNvSpPr txBox="1">
            <a:spLocks noChangeArrowheads="1"/>
          </p:cNvSpPr>
          <p:nvPr/>
        </p:nvSpPr>
        <p:spPr bwMode="auto">
          <a:xfrm>
            <a:off x="2622550" y="1147763"/>
            <a:ext cx="39274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CA"/>
              <a:t>Double Bonds</a:t>
            </a:r>
          </a:p>
          <a:p>
            <a:pPr algn="ctr" defTabSz="914400">
              <a:spcBef>
                <a:spcPct val="50000"/>
              </a:spcBef>
            </a:pPr>
            <a:r>
              <a:rPr lang="en-CA"/>
              <a:t>General Formula: C</a:t>
            </a:r>
            <a:r>
              <a:rPr lang="en-CA" baseline="-25000"/>
              <a:t>n</a:t>
            </a:r>
            <a:r>
              <a:rPr lang="en-CA"/>
              <a:t>H</a:t>
            </a:r>
            <a:r>
              <a:rPr lang="en-CA" baseline="-25000"/>
              <a:t>2n</a:t>
            </a:r>
          </a:p>
        </p:txBody>
      </p:sp>
      <p:sp>
        <p:nvSpPr>
          <p:cNvPr id="26832" name="Rectangle 208"/>
          <p:cNvSpPr>
            <a:spLocks noChangeArrowheads="1"/>
          </p:cNvSpPr>
          <p:nvPr/>
        </p:nvSpPr>
        <p:spPr bwMode="auto">
          <a:xfrm>
            <a:off x="1331913" y="2638425"/>
            <a:ext cx="5076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836" name="Rectangle 212"/>
          <p:cNvSpPr>
            <a:spLocks noChangeArrowheads="1"/>
          </p:cNvSpPr>
          <p:nvPr/>
        </p:nvSpPr>
        <p:spPr bwMode="auto">
          <a:xfrm>
            <a:off x="1331913" y="2638425"/>
            <a:ext cx="5076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840" name="Rectangle 216"/>
          <p:cNvSpPr>
            <a:spLocks noChangeArrowheads="1"/>
          </p:cNvSpPr>
          <p:nvPr/>
        </p:nvSpPr>
        <p:spPr bwMode="auto">
          <a:xfrm>
            <a:off x="1331913" y="2638425"/>
            <a:ext cx="5076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6906" name="Group 282"/>
          <p:cNvGraphicFramePr>
            <a:graphicFrameLocks noGrp="1"/>
          </p:cNvGraphicFramePr>
          <p:nvPr/>
        </p:nvGraphicFramePr>
        <p:xfrm>
          <a:off x="549275" y="2062163"/>
          <a:ext cx="8042275" cy="3849687"/>
        </p:xfrm>
        <a:graphic>
          <a:graphicData uri="http://schemas.openxmlformats.org/drawingml/2006/table">
            <a:tbl>
              <a:tblPr/>
              <a:tblGrid>
                <a:gridCol w="950913"/>
                <a:gridCol w="792162"/>
                <a:gridCol w="6299200"/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Formula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Structure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Ethene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Propene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Butene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549275" y="107950"/>
            <a:ext cx="8042275" cy="1039813"/>
          </a:xfrm>
        </p:spPr>
        <p:txBody>
          <a:bodyPr/>
          <a:lstStyle/>
          <a:p>
            <a:r>
              <a:rPr lang="en-CA" smtClean="0"/>
              <a:t>Alkynes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338263" y="2062163"/>
            <a:ext cx="4445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622550" y="1147763"/>
            <a:ext cx="39274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CA"/>
              <a:t>Triple Bonds</a:t>
            </a:r>
          </a:p>
          <a:p>
            <a:pPr algn="ctr" defTabSz="914400">
              <a:spcBef>
                <a:spcPct val="50000"/>
              </a:spcBef>
            </a:pPr>
            <a:r>
              <a:rPr lang="en-CA"/>
              <a:t>General Formula: C</a:t>
            </a:r>
            <a:r>
              <a:rPr lang="en-CA" baseline="-25000"/>
              <a:t>n</a:t>
            </a:r>
            <a:r>
              <a:rPr lang="en-CA"/>
              <a:t>H</a:t>
            </a:r>
            <a:r>
              <a:rPr lang="en-CA" baseline="-25000"/>
              <a:t>2n-2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331913" y="2638425"/>
            <a:ext cx="5076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331913" y="2638425"/>
            <a:ext cx="5076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331913" y="2638425"/>
            <a:ext cx="5076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1331913" y="2530475"/>
            <a:ext cx="5076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87" name="Rectangle 47"/>
          <p:cNvSpPr>
            <a:spLocks noChangeArrowheads="1"/>
          </p:cNvSpPr>
          <p:nvPr/>
        </p:nvSpPr>
        <p:spPr bwMode="auto">
          <a:xfrm>
            <a:off x="1331913" y="2530475"/>
            <a:ext cx="5076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5957" name="Group 117"/>
          <p:cNvGraphicFramePr>
            <a:graphicFrameLocks noGrp="1"/>
          </p:cNvGraphicFramePr>
          <p:nvPr/>
        </p:nvGraphicFramePr>
        <p:xfrm>
          <a:off x="549275" y="2284413"/>
          <a:ext cx="8189913" cy="3765550"/>
        </p:xfrm>
        <a:graphic>
          <a:graphicData uri="http://schemas.openxmlformats.org/drawingml/2006/table">
            <a:tbl>
              <a:tblPr/>
              <a:tblGrid>
                <a:gridCol w="968375"/>
                <a:gridCol w="806450"/>
                <a:gridCol w="6415088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Formula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Structure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Ethyne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Propyne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Butyne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itchFamily="18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News Gothic 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Saturation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Alkanes are called saturated hydrocarbons, because each carbon in the chain is saturated with the maximum number of hydrocarbons surrounding it.  </a:t>
            </a:r>
          </a:p>
          <a:p>
            <a:r>
              <a:rPr lang="en-CA" smtClean="0"/>
              <a:t>Alkenes/alkynes are called unsaturated, because a double or triple bond takes the place of a hydrogen. </a:t>
            </a:r>
          </a:p>
          <a:p>
            <a:r>
              <a:rPr lang="en-CA" smtClean="0"/>
              <a:t>Alkenes and alkynes are generally </a:t>
            </a:r>
            <a:r>
              <a:rPr lang="en-CA" b="1" i="1" smtClean="0"/>
              <a:t>more reactive</a:t>
            </a:r>
            <a:r>
              <a:rPr lang="en-CA" smtClean="0"/>
              <a:t> than alkanes, because there is more energy released in breaking a double or triple bond than a single bond (i.e. they want to be single bonds!)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Naming Basic Hydrocarbons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CA" sz="2000" smtClean="0"/>
              <a:t>Count the number of carbons to determine the number prefix to use.</a:t>
            </a:r>
          </a:p>
          <a:p>
            <a:pPr marL="457200" indent="-457200">
              <a:lnSpc>
                <a:spcPct val="80000"/>
              </a:lnSpc>
            </a:pPr>
            <a:r>
              <a:rPr lang="en-CA" sz="2000" smtClean="0"/>
              <a:t>Choose the correct ending: -ane, -ene, or –yne based on the type of bonds (single, double, or triple)</a:t>
            </a:r>
          </a:p>
          <a:p>
            <a:pPr marL="457200" indent="-457200">
              <a:lnSpc>
                <a:spcPct val="80000"/>
              </a:lnSpc>
            </a:pPr>
            <a:r>
              <a:rPr lang="en-CA" sz="2000" smtClean="0"/>
              <a:t>Note the position of the double or triple bonds, if not located on the first carbon, by putting a number in front of the hydrocarbon name (for example, 2-hexyne means that the triple bond is after carbon 2).</a:t>
            </a:r>
          </a:p>
          <a:p>
            <a:pPr marL="457200" indent="-457200">
              <a:lnSpc>
                <a:spcPct val="80000"/>
              </a:lnSpc>
            </a:pPr>
            <a:r>
              <a:rPr lang="en-CA" sz="2000" smtClean="0"/>
              <a:t>If the double or triple bond is closer to the right side of the chain versus the left, the counting should start from the right-most carbon.</a:t>
            </a:r>
          </a:p>
          <a:p>
            <a:pPr marL="457200" indent="-457200">
              <a:lnSpc>
                <a:spcPct val="80000"/>
              </a:lnSpc>
            </a:pPr>
            <a:r>
              <a:rPr lang="en-CA" sz="2000" smtClean="0"/>
              <a:t>Any hydrocarbons that are in a closed-ring structure have the prefix “cyclo-“ to start the naming.</a:t>
            </a:r>
          </a:p>
          <a:p>
            <a:pPr marL="457200" indent="-457200">
              <a:lnSpc>
                <a:spcPct val="80000"/>
              </a:lnSpc>
            </a:pPr>
            <a:endParaRPr lang="en-CA" sz="2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CA" smtClean="0"/>
              <a:t>Naming Basic Hydrocarbons</a:t>
            </a:r>
          </a:p>
        </p:txBody>
      </p:sp>
      <p:pic>
        <p:nvPicPr>
          <p:cNvPr id="37908" name="Picture 20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3700" y="1633538"/>
            <a:ext cx="4044950" cy="1285875"/>
          </a:xfrm>
        </p:spPr>
      </p:pic>
      <p:pic>
        <p:nvPicPr>
          <p:cNvPr id="37910" name="Picture 22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65788" y="1619250"/>
            <a:ext cx="2776537" cy="1795463"/>
          </a:xfrm>
        </p:spPr>
      </p:pic>
      <p:pic>
        <p:nvPicPr>
          <p:cNvPr id="37912" name="Picture 24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65113" y="4195763"/>
            <a:ext cx="4494212" cy="1247775"/>
          </a:xfrm>
        </p:spPr>
      </p:pic>
      <p:pic>
        <p:nvPicPr>
          <p:cNvPr id="37914" name="Picture 26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680075" y="3940175"/>
            <a:ext cx="2730500" cy="27781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r>
              <a:rPr lang="en-CA" smtClean="0"/>
              <a:t>Naming Basic Hydrocarbons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6713" y="1892300"/>
            <a:ext cx="5083175" cy="552450"/>
          </a:xfrm>
        </p:spPr>
      </p:pic>
      <p:pic>
        <p:nvPicPr>
          <p:cNvPr id="43014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94413" y="3008313"/>
            <a:ext cx="2359025" cy="11049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Hydrocarbons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Hydrocarbons are compounds that contain only hydrogen and carbon atoms. </a:t>
            </a:r>
          </a:p>
          <a:p>
            <a:r>
              <a:rPr lang="en-CA" smtClean="0"/>
              <a:t>They are the main component in petroleum, coal, and natural gas.  </a:t>
            </a:r>
          </a:p>
          <a:p>
            <a:r>
              <a:rPr lang="en-CA" smtClean="0"/>
              <a:t>They are called organic compounds.  Organic compounds and form the basis of life – they are in our skin, bones, hair, and even DNA.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Drawing Basic Hydrocarbons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CA" sz="2000" smtClean="0"/>
              <a:t>Use the prefix to determine the right number of carbons to draw.  Start by attaching them only with single bonds.</a:t>
            </a:r>
          </a:p>
          <a:p>
            <a:pPr marL="457200" indent="-457200"/>
            <a:r>
              <a:rPr lang="en-CA" sz="2000" smtClean="0"/>
              <a:t>Look to the ending and see if –ene or –yne exist to know whether or not to draw in a double or triple bond.  If so, note its location by the number in front (no number means that it is after carbon 1).</a:t>
            </a:r>
          </a:p>
          <a:p>
            <a:pPr marL="457200" indent="-457200"/>
            <a:r>
              <a:rPr lang="en-CA" sz="2000" smtClean="0"/>
              <a:t>Any hydrocarbon with the prefix cyclo- means that the carbons are in an enclosed ring structure.</a:t>
            </a:r>
          </a:p>
          <a:p>
            <a:pPr marL="457200" indent="-457200"/>
            <a:r>
              <a:rPr lang="en-CA" sz="2000" smtClean="0"/>
              <a:t>Fill in the other necessary hydrogens - every carbon should be saturated with hydrogens, unless a double or a triple bond takes their place.  Remember, carbon always has four bonds!</a:t>
            </a:r>
          </a:p>
          <a:p>
            <a:pPr marL="457200" indent="-457200"/>
            <a:endParaRPr lang="en-CA" sz="20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Drawing Basic Hydrocarbons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a) 2-octyne 			b) cyclopentane </a:t>
            </a:r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r>
              <a:rPr lang="en-CA" smtClean="0"/>
              <a:t>c) decane 				d) 3-nonene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806450"/>
          </a:xfrm>
        </p:spPr>
        <p:txBody>
          <a:bodyPr/>
          <a:lstStyle/>
          <a:p>
            <a:r>
              <a:rPr lang="en-CA" smtClean="0"/>
              <a:t>Isomers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276225" y="914400"/>
            <a:ext cx="8580438" cy="5635625"/>
          </a:xfrm>
        </p:spPr>
        <p:txBody>
          <a:bodyPr/>
          <a:lstStyle/>
          <a:p>
            <a:r>
              <a:rPr lang="en-CA" sz="2000" smtClean="0"/>
              <a:t>We have already seen the name and structure of straight chained hydrocarbons.  Hydrocarbons can also have a branched or ring structure, where not all the carbon chains are in the straight line.  This gives rise to slightly different naming, in order to distinguish one from another.  </a:t>
            </a:r>
          </a:p>
          <a:p>
            <a:r>
              <a:rPr lang="en-CA" sz="2000" smtClean="0"/>
              <a:t>A structural isomer is a molecule that has the exact same molecular formula (same number of carbons and hydrogens), but a different structural formula (the molecule looks different) than another molecule. This leads to different physical and chemical properties.</a:t>
            </a:r>
          </a:p>
          <a:p>
            <a:r>
              <a:rPr lang="en-CA" sz="2000" smtClean="0"/>
              <a:t>Alkanes cannot be a structural isomer of alkenes because they have a different general formula, so they cannot have the same number of carbons and hydrogens!  </a:t>
            </a:r>
          </a:p>
          <a:p>
            <a:r>
              <a:rPr lang="en-CA" sz="2000" smtClean="0"/>
              <a:t>The branches are called “alkyl” groups, because they are small alkane chains attached to the main chain.  A one-carbon branch would be a “methyl” branch, two would be “ethyl”, and so 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800" smtClean="0"/>
              <a:t>Naming/Drawing Branched Hydrocarbons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212725" y="1600200"/>
            <a:ext cx="8686800" cy="4959350"/>
          </a:xfrm>
        </p:spPr>
        <p:txBody>
          <a:bodyPr/>
          <a:lstStyle/>
          <a:p>
            <a:pPr marL="457200" indent="-457200"/>
            <a:r>
              <a:rPr lang="en-CA" sz="2000" smtClean="0"/>
              <a:t>Determine the longest carbon chain. </a:t>
            </a:r>
          </a:p>
          <a:p>
            <a:pPr marL="768350" lvl="1" indent="-419100"/>
            <a:r>
              <a:rPr lang="en-CA" sz="2000" smtClean="0"/>
              <a:t>Where a double or triple bond is present, choose the longest chain that includes this bond. </a:t>
            </a:r>
          </a:p>
          <a:p>
            <a:pPr marL="768350" lvl="1" indent="-419100"/>
            <a:r>
              <a:rPr lang="en-CA" sz="2000" smtClean="0"/>
              <a:t>If there is a cyclic structure present, the longest chain starts and stops within the cyclic structure.</a:t>
            </a:r>
          </a:p>
          <a:p>
            <a:pPr marL="457200" indent="-457200"/>
            <a:r>
              <a:rPr lang="en-CA" sz="2000" smtClean="0"/>
              <a:t>Choose the correct ending: -ane, -ene, or –yne based on the type of bonds (single, double, or triple)</a:t>
            </a:r>
          </a:p>
          <a:p>
            <a:pPr marL="457200" indent="-457200"/>
            <a:r>
              <a:rPr lang="en-CA" sz="2000" smtClean="0"/>
              <a:t>Assign numbers to each C of the parent chain. </a:t>
            </a:r>
          </a:p>
          <a:p>
            <a:pPr marL="768350" lvl="1" indent="-419100"/>
            <a:r>
              <a:rPr lang="en-CA" sz="2000" smtClean="0"/>
              <a:t>For alkenes and alkynes the first carbon of the multiple bond should have the smallest number (even if its on the right of the chain versus the left)</a:t>
            </a:r>
          </a:p>
          <a:p>
            <a:pPr marL="768350" lvl="1" indent="-419100"/>
            <a:r>
              <a:rPr lang="en-CA" sz="2000" smtClean="0"/>
              <a:t>For alkanes the first branch should have the lowest number. </a:t>
            </a:r>
          </a:p>
          <a:p>
            <a:pPr marL="768350" lvl="1" indent="-419100"/>
            <a:r>
              <a:rPr lang="en-CA" sz="2000" smtClean="0"/>
              <a:t>Carbons in a multiple bond must be numbered consecutively.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800" smtClean="0"/>
              <a:t>Naming/Drawing Branched Hydrocarbons (continued)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244475" y="1600200"/>
            <a:ext cx="8675688" cy="5013325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CA" sz="1800" smtClean="0"/>
              <a:t>Attach a prefix that corresponds to the number of carbons in the parent chain. </a:t>
            </a:r>
          </a:p>
          <a:p>
            <a:pPr marL="457200" indent="-457200">
              <a:lnSpc>
                <a:spcPct val="80000"/>
              </a:lnSpc>
            </a:pPr>
            <a:r>
              <a:rPr lang="en-CA" sz="1800" smtClean="0"/>
              <a:t>Determine the correct name for each branch (“alkyl” groups include methyl, ethyl, propyl, etc.)</a:t>
            </a:r>
          </a:p>
          <a:p>
            <a:pPr marL="457200" indent="-457200">
              <a:lnSpc>
                <a:spcPct val="80000"/>
              </a:lnSpc>
            </a:pPr>
            <a:r>
              <a:rPr lang="en-CA" sz="1800" smtClean="0"/>
              <a:t>Attach the name of the branches alphabetically, along with their carbon position, to the front of the parent chain name. </a:t>
            </a:r>
          </a:p>
          <a:p>
            <a:pPr marL="768350" lvl="1" indent="-419100">
              <a:lnSpc>
                <a:spcPct val="80000"/>
              </a:lnSpc>
            </a:pPr>
            <a:r>
              <a:rPr lang="en-CA" sz="1800" smtClean="0"/>
              <a:t>Separate numbers from letters with hyphens (e.g. 4-ethyl-2-methyl-decane)</a:t>
            </a:r>
          </a:p>
          <a:p>
            <a:pPr marL="457200" indent="-457200">
              <a:lnSpc>
                <a:spcPct val="80000"/>
              </a:lnSpc>
            </a:pPr>
            <a:r>
              <a:rPr lang="en-CA" sz="1800" smtClean="0"/>
              <a:t>When two or more branches are identical, use prefixes (di-, tri-, etc.) (e.g. 2,4-dimethyl-hexane). </a:t>
            </a:r>
          </a:p>
          <a:p>
            <a:pPr marL="768350" lvl="1" indent="-419100">
              <a:lnSpc>
                <a:spcPct val="80000"/>
              </a:lnSpc>
            </a:pPr>
            <a:r>
              <a:rPr lang="en-CA" sz="1800" smtClean="0"/>
              <a:t>Numbers are separated with commas. </a:t>
            </a:r>
          </a:p>
          <a:p>
            <a:pPr marL="768350" lvl="1" indent="-419100">
              <a:lnSpc>
                <a:spcPct val="80000"/>
              </a:lnSpc>
            </a:pPr>
            <a:r>
              <a:rPr lang="en-CA" sz="1800" smtClean="0"/>
              <a:t>Prefixes are ignored when determining alphabetical order. (e.g. 2,3,5-trimethyl-4-propyl-heptane)</a:t>
            </a:r>
          </a:p>
          <a:p>
            <a:pPr marL="457200" indent="-457200">
              <a:lnSpc>
                <a:spcPct val="80000"/>
              </a:lnSpc>
            </a:pPr>
            <a:r>
              <a:rPr lang="en-CA" sz="1800" smtClean="0"/>
              <a:t>When identical groups are on the same carbon, repeat the number of this carbon in the name. (e.g. 2,2-dimethylhexane)</a:t>
            </a:r>
          </a:p>
          <a:p>
            <a:pPr marL="457200" indent="-457200">
              <a:lnSpc>
                <a:spcPct val="80000"/>
              </a:lnSpc>
            </a:pPr>
            <a:r>
              <a:rPr lang="en-CA" sz="1800" smtClean="0"/>
              <a:t>Every carbon should be saturated with hydrogens, unless a double or a triple bond, or branch, takes their place.  Remember, carbon always has four bonds!</a:t>
            </a:r>
          </a:p>
          <a:p>
            <a:pPr marL="457200" indent="-457200">
              <a:lnSpc>
                <a:spcPct val="80000"/>
              </a:lnSpc>
            </a:pPr>
            <a:endParaRPr lang="en-CA" sz="1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CA" sz="4200" smtClean="0"/>
              <a:t>Naming Branched Hydrocarbons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62113" y="2052638"/>
            <a:ext cx="1296987" cy="896937"/>
          </a:xfrm>
          <a:noFill/>
          <a:ln/>
        </p:spPr>
      </p:pic>
      <p:pic>
        <p:nvPicPr>
          <p:cNvPr id="51206" name="Picture 6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41963" y="2073275"/>
            <a:ext cx="1825625" cy="973138"/>
          </a:xfrm>
          <a:noFill/>
          <a:ln/>
        </p:spPr>
      </p:pic>
      <p:pic>
        <p:nvPicPr>
          <p:cNvPr id="51208" name="Picture 8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090613" y="4200525"/>
            <a:ext cx="2619375" cy="1274763"/>
          </a:xfrm>
          <a:noFill/>
          <a:ln/>
        </p:spPr>
      </p:pic>
      <p:pic>
        <p:nvPicPr>
          <p:cNvPr id="51210" name="Picture 10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854700" y="4279900"/>
            <a:ext cx="1352550" cy="1033463"/>
          </a:xfrm>
          <a:noFill/>
          <a:ln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r>
              <a:rPr lang="en-CA" sz="4200" smtClean="0"/>
              <a:t>Naming Branched Hydrocarbons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9275" y="1758950"/>
            <a:ext cx="2546350" cy="1122363"/>
          </a:xfrm>
          <a:noFill/>
          <a:ln/>
        </p:spPr>
      </p:pic>
      <p:pic>
        <p:nvPicPr>
          <p:cNvPr id="56326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19688" y="1758950"/>
            <a:ext cx="3471862" cy="1941513"/>
          </a:xfrm>
          <a:noFill/>
          <a:ln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smtClean="0"/>
              <a:t>Drawing Branched Hydrocarbons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200" smtClean="0"/>
              <a:t>a) 2,3,4-trimethyl-pentane 		b) 2-methyl-butene</a:t>
            </a:r>
          </a:p>
          <a:p>
            <a:endParaRPr lang="en-CA" sz="2200" smtClean="0"/>
          </a:p>
          <a:p>
            <a:endParaRPr lang="en-CA" sz="2200" smtClean="0"/>
          </a:p>
          <a:p>
            <a:endParaRPr lang="en-CA" sz="2200" smtClean="0"/>
          </a:p>
          <a:p>
            <a:r>
              <a:rPr lang="en-CA" sz="2200" smtClean="0"/>
              <a:t>c) 4,4-dimethyl-2-pentyne 	      d) 5-ethyl-2,4-dimethyl-octane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Isomers of Heptane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Hydrocarbon Reactions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CA" smtClean="0"/>
              <a:t>Hydrocarbons undergo three main types of reactions – one of which we have learned already.</a:t>
            </a:r>
          </a:p>
          <a:p>
            <a:pPr marL="457200" indent="-457200"/>
            <a:r>
              <a:rPr lang="en-CA" smtClean="0"/>
              <a:t>Saturated and unsaturated hydrocarbons can react in different ways because of their difference in bonding. 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CA" b="1" smtClean="0"/>
              <a:t>Combustion</a:t>
            </a:r>
          </a:p>
          <a:p>
            <a:pPr marL="768350" lvl="1" indent="-419100"/>
            <a:r>
              <a:rPr lang="en-CA" smtClean="0"/>
              <a:t>Combustion always involves a hydrocarbon and oxygen, and the products are always carbon dioxide, water, and energy in the form of heat</a:t>
            </a:r>
          </a:p>
          <a:p>
            <a:pPr marL="768350" lvl="1" indent="-419100"/>
            <a:r>
              <a:rPr lang="en-CA" smtClean="0"/>
              <a:t>Combustion is an exothermic reaction (heat is released).  </a:t>
            </a:r>
          </a:p>
          <a:p>
            <a:pPr marL="768350" lvl="1" indent="-419100"/>
            <a:r>
              <a:rPr lang="en-CA" smtClean="0"/>
              <a:t>General Formula: </a:t>
            </a:r>
            <a:r>
              <a:rPr lang="en-CA" u="sng" smtClean="0"/>
              <a:t>C</a:t>
            </a:r>
            <a:r>
              <a:rPr lang="en-CA" u="sng" baseline="-25000" smtClean="0"/>
              <a:t>x</a:t>
            </a:r>
            <a:r>
              <a:rPr lang="en-CA" u="sng" smtClean="0"/>
              <a:t>H</a:t>
            </a:r>
            <a:r>
              <a:rPr lang="en-CA" u="sng" baseline="-25000" smtClean="0"/>
              <a:t>y</a:t>
            </a:r>
            <a:r>
              <a:rPr lang="en-CA" u="sng" smtClean="0"/>
              <a:t> + O</a:t>
            </a:r>
            <a:r>
              <a:rPr lang="en-CA" u="sng" baseline="-25000" smtClean="0"/>
              <a:t>2</a:t>
            </a:r>
            <a:r>
              <a:rPr lang="en-CA" u="sng" smtClean="0"/>
              <a:t> </a:t>
            </a:r>
            <a:r>
              <a:rPr lang="en-CA" u="sng" smtClean="0">
                <a:sym typeface="Symbol" pitchFamily="18" charset="2"/>
              </a:rPr>
              <a:t></a:t>
            </a:r>
            <a:r>
              <a:rPr lang="en-CA" u="sng" smtClean="0"/>
              <a:t> CO</a:t>
            </a:r>
            <a:r>
              <a:rPr lang="en-CA" u="sng" baseline="-25000" smtClean="0"/>
              <a:t>2</a:t>
            </a:r>
            <a:r>
              <a:rPr lang="en-CA" u="sng" smtClean="0"/>
              <a:t> + H</a:t>
            </a:r>
            <a:r>
              <a:rPr lang="en-CA" u="sng" baseline="-25000" smtClean="0"/>
              <a:t>2</a:t>
            </a:r>
            <a:r>
              <a:rPr lang="en-CA" u="sng" smtClean="0"/>
              <a:t>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Fossil Fuels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Hydrocarbons are extracted from fossil fuels, which are products of decomposition of once living organisms.  </a:t>
            </a:r>
          </a:p>
          <a:p>
            <a:r>
              <a:rPr lang="en-CA" smtClean="0"/>
              <a:t>Fossil fuels contain a complex mixture of hydrocarbon molecules.  </a:t>
            </a:r>
          </a:p>
          <a:p>
            <a:r>
              <a:rPr lang="en-CA" smtClean="0"/>
              <a:t>The most valuable fossil fuels contain 5 to 12 carbons, because they are the components of gasoline, so we need to separate each type of hydrocarbon in the mixture for them to be useful.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Combustion Example 1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Write the word equation, and balanced chemical equation for the combustion reaction of methane: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Combustion Example 2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Write the word equation, and balanced chemical equation for the combustion reaction of butene: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Substitution Reactions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Alkanes are complete saturated, so the only way they can react is if a hydrogen is replaced with another atom, usually a halogen (F, Cl, Br, I).  </a:t>
            </a:r>
          </a:p>
          <a:p>
            <a:r>
              <a:rPr lang="en-CA" smtClean="0"/>
              <a:t>This requires a lot of energy since the C-H bond is very strong and hydrocarbons are not very reactive.  </a:t>
            </a:r>
          </a:p>
          <a:p>
            <a:r>
              <a:rPr lang="en-CA" smtClean="0"/>
              <a:t>That means that energy must be put in to make the reaction happen, and in this case, we use UV light to help the reaction occur.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Substitution Example 1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Methane + Chlorine Gas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Substitution Example 2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Butane + Bromine Gas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Addition Reactions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Addition reactions only occur with alkenes and alkynes, because they need to occur across a double or triple bond.  </a:t>
            </a:r>
          </a:p>
          <a:p>
            <a:r>
              <a:rPr lang="en-CA" smtClean="0"/>
              <a:t>This bond provides a reaction centre.  </a:t>
            </a:r>
          </a:p>
          <a:p>
            <a:r>
              <a:rPr lang="en-CA" smtClean="0"/>
              <a:t>These types of bonds make the unsaturated molecules much more reactive than alkanes, so addition reactions happen much faster than substitution reactions.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Addition Example 1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Propene + Hydrofluoric Acid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Markonikov’s Rule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The previous is an example of Markovnikov addition.  Markovnikov’s rule states that when a compound containing hydrogen is added across a double bond, the hydrogen attaches itself to the carbon which has the most hydrogens already.  </a:t>
            </a:r>
          </a:p>
          <a:p>
            <a:r>
              <a:rPr lang="en-CA" smtClean="0"/>
              <a:t>“The Rich Get Richer!”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Addition Example 2</a:t>
            </a: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Butyne + Chlorine Gas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Extraction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To extract them, one must use extremely high temperature and pressure.  </a:t>
            </a:r>
          </a:p>
          <a:p>
            <a:r>
              <a:rPr lang="en-CA" smtClean="0"/>
              <a:t>They can be extracted through two processes: </a:t>
            </a:r>
          </a:p>
          <a:p>
            <a:pPr lvl="1"/>
            <a:r>
              <a:rPr lang="en-CA" smtClean="0"/>
              <a:t>fractional distillation</a:t>
            </a:r>
          </a:p>
          <a:p>
            <a:pPr lvl="1"/>
            <a:r>
              <a:rPr lang="en-CA" smtClean="0"/>
              <a:t>cracking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Fractional Distillation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Fractional distillation is used to separate the many components of petroleum.  </a:t>
            </a:r>
          </a:p>
          <a:p>
            <a:r>
              <a:rPr lang="en-CA" smtClean="0"/>
              <a:t>Molecules of various sizes are separated into portions called fractions.  Each fraction contains similar-sized molecules.</a:t>
            </a:r>
          </a:p>
          <a:p>
            <a:r>
              <a:rPr lang="en-CA" smtClean="0"/>
              <a:t>The entire mixture of hydrocarbons is first heated to very high temperatures, high enough to evaporate nearly all the hydrocarbons, small and large.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Fractional Distillation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hot gases are allowed to rise in a tall fractional tower. 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upper parts of the tower are cooler than the lower parts.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Each gas boils and condenses at its own boiling point.  </a:t>
            </a:r>
            <a:endParaRPr lang="en-C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lighter fractions boil at lower temperatures, and the heavier fractions boil at higher temperatures.  </a:t>
            </a:r>
            <a:endParaRPr lang="en-C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</a:t>
            </a: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each fraction condenses, liquid forms on a tray and is collected.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0482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" t="-5804" r="-671"/>
          <a:stretch>
            <a:fillRect/>
          </a:stretch>
        </p:blipFill>
        <p:spPr>
          <a:xfrm>
            <a:off x="977900" y="0"/>
            <a:ext cx="761365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Cracking is used to break apart long straight-chained hydrocarbons into shorter branched-chain hydrocarbons, like octane, used in gasoline.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Cracking is usually used after fractional distillation, to break apart the fractions even further.  </a:t>
            </a:r>
            <a:endParaRPr lang="en-C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process, the hydrocarbons are mixed with a catalyst and heated to temperatures of 400°C to 500°C.  </a:t>
            </a:r>
            <a:endParaRPr lang="en-C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</a:t>
            </a: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causes the molecules to separate into shorter, more useable structures.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343" b="-1695"/>
          <a:stretch>
            <a:fillRect/>
          </a:stretch>
        </p:blipFill>
        <p:spPr>
          <a:xfrm>
            <a:off x="157163" y="254000"/>
            <a:ext cx="2865437" cy="3857625"/>
          </a:xfrm>
        </p:spPr>
      </p:pic>
      <p:pic>
        <p:nvPicPr>
          <p:cNvPr id="22530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2613" y="2698750"/>
            <a:ext cx="5891212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11354</TotalTime>
  <Words>1475</Words>
  <Application>Microsoft Macintosh PowerPoint</Application>
  <PresentationFormat>On-screen Show (4:3)</PresentationFormat>
  <Paragraphs>173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News Gothic MT</vt:lpstr>
      <vt:lpstr>Arial</vt:lpstr>
      <vt:lpstr>Wingdings 2</vt:lpstr>
      <vt:lpstr>Calibri</vt:lpstr>
      <vt:lpstr>Times New Roman</vt:lpstr>
      <vt:lpstr>Symbol</vt:lpstr>
      <vt:lpstr>Breeze</vt:lpstr>
      <vt:lpstr>Breeze</vt:lpstr>
      <vt:lpstr>Organic Chemistry</vt:lpstr>
      <vt:lpstr>Sources of Hydrocarbons</vt:lpstr>
      <vt:lpstr>Fossil Fuels</vt:lpstr>
      <vt:lpstr>Extraction</vt:lpstr>
      <vt:lpstr>Fractional Distillation</vt:lpstr>
      <vt:lpstr>Fractional Distillation</vt:lpstr>
      <vt:lpstr>Slide 7</vt:lpstr>
      <vt:lpstr>Cracking</vt:lpstr>
      <vt:lpstr>Slide 9</vt:lpstr>
      <vt:lpstr>Homologous Series</vt:lpstr>
      <vt:lpstr>Structures of Hydrocarbons</vt:lpstr>
      <vt:lpstr>Organic Prefixes</vt:lpstr>
      <vt:lpstr>Alkanes</vt:lpstr>
      <vt:lpstr>Alkenes</vt:lpstr>
      <vt:lpstr>Alkynes</vt:lpstr>
      <vt:lpstr>Saturation</vt:lpstr>
      <vt:lpstr>Naming Basic Hydrocarbons</vt:lpstr>
      <vt:lpstr>Naming Basic Hydrocarbons</vt:lpstr>
      <vt:lpstr>Naming Basic Hydrocarbons</vt:lpstr>
      <vt:lpstr>Drawing Basic Hydrocarbons</vt:lpstr>
      <vt:lpstr>Drawing Basic Hydrocarbons</vt:lpstr>
      <vt:lpstr>Isomers</vt:lpstr>
      <vt:lpstr>Naming/Drawing Branched Hydrocarbons</vt:lpstr>
      <vt:lpstr>Naming/Drawing Branched Hydrocarbons (continued)</vt:lpstr>
      <vt:lpstr>Naming Branched Hydrocarbons</vt:lpstr>
      <vt:lpstr>Naming Branched Hydrocarbons</vt:lpstr>
      <vt:lpstr>Drawing Branched Hydrocarbons</vt:lpstr>
      <vt:lpstr>Isomers of Heptane</vt:lpstr>
      <vt:lpstr>Hydrocarbon Reactions</vt:lpstr>
      <vt:lpstr>Combustion Example 1</vt:lpstr>
      <vt:lpstr>Combustion Example 2</vt:lpstr>
      <vt:lpstr>Substitution Reactions</vt:lpstr>
      <vt:lpstr>Substitution Example 1</vt:lpstr>
      <vt:lpstr>Substitution Example 2</vt:lpstr>
      <vt:lpstr>Addition Reactions</vt:lpstr>
      <vt:lpstr>Addition Example 1</vt:lpstr>
      <vt:lpstr>Markonikov’s Rule</vt:lpstr>
      <vt:lpstr>Addition Example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Template</dc:creator>
  <cp:lastModifiedBy>Kathleen McPherson</cp:lastModifiedBy>
  <cp:revision>5</cp:revision>
  <dcterms:created xsi:type="dcterms:W3CDTF">2014-11-12T18:15:03Z</dcterms:created>
  <dcterms:modified xsi:type="dcterms:W3CDTF">2014-11-23T22:13:47Z</dcterms:modified>
</cp:coreProperties>
</file>