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 id="263" r:id="rId9"/>
    <p:sldId id="265" r:id="rId10"/>
    <p:sldId id="264" r:id="rId11"/>
    <p:sldId id="266" r:id="rId12"/>
    <p:sldId id="267" r:id="rId13"/>
    <p:sldId id="268" r:id="rId14"/>
    <p:sldId id="269" r:id="rId15"/>
    <p:sldId id="270" r:id="rId16"/>
    <p:sldId id="271" r:id="rId17"/>
    <p:sldId id="272" r:id="rId18"/>
    <p:sldId id="275"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1864"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2014-11-07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2014-11-07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2014-11-07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2014-11-07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2014-11-07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2014-11-07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2014-11-07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2014-11-07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2014-11-07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2" y="454640"/>
            <a:ext cx="6498158" cy="1724867"/>
          </a:xfrm>
        </p:spPr>
        <p:txBody>
          <a:bodyPr/>
          <a:lstStyle/>
          <a:p>
            <a:r>
              <a:rPr lang="en-US" dirty="0" smtClean="0"/>
              <a:t>Climate Change</a:t>
            </a:r>
            <a:endParaRPr lang="en-US" dirty="0"/>
          </a:p>
        </p:txBody>
      </p:sp>
      <p:sp>
        <p:nvSpPr>
          <p:cNvPr id="3" name="Subtitle 2"/>
          <p:cNvSpPr>
            <a:spLocks noGrp="1"/>
          </p:cNvSpPr>
          <p:nvPr>
            <p:ph type="subTitle" idx="1"/>
          </p:nvPr>
        </p:nvSpPr>
        <p:spPr>
          <a:xfrm>
            <a:off x="1322921" y="2382371"/>
            <a:ext cx="6498159" cy="916641"/>
          </a:xfrm>
        </p:spPr>
        <p:txBody>
          <a:bodyPr>
            <a:normAutofit/>
          </a:bodyPr>
          <a:lstStyle/>
          <a:p>
            <a:r>
              <a:rPr lang="en-US" sz="2400" dirty="0" smtClean="0"/>
              <a:t>Lesson # 1 – Weather &amp; Climate</a:t>
            </a:r>
          </a:p>
          <a:p>
            <a:r>
              <a:rPr lang="en-US" sz="2400" dirty="0" smtClean="0"/>
              <a:t>(7.1 of Textbook)</a:t>
            </a:r>
            <a:endParaRPr lang="en-US" sz="2400" dirty="0"/>
          </a:p>
        </p:txBody>
      </p:sp>
      <p:pic>
        <p:nvPicPr>
          <p:cNvPr id="4" name="Picture 3"/>
          <p:cNvPicPr>
            <a:picLocks noChangeAspect="1"/>
          </p:cNvPicPr>
          <p:nvPr/>
        </p:nvPicPr>
        <p:blipFill>
          <a:blip r:embed="rId2"/>
          <a:stretch>
            <a:fillRect/>
          </a:stretch>
        </p:blipFill>
        <p:spPr>
          <a:xfrm>
            <a:off x="2906588" y="3299011"/>
            <a:ext cx="3463933" cy="3463933"/>
          </a:xfrm>
          <a:prstGeom prst="rect">
            <a:avLst/>
          </a:prstGeom>
        </p:spPr>
      </p:pic>
    </p:spTree>
    <p:extLst>
      <p:ext uri="{BB962C8B-B14F-4D97-AF65-F5344CB8AC3E}">
        <p14:creationId xmlns:p14="http://schemas.microsoft.com/office/powerpoint/2010/main" val="84845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Biosphere</a:t>
            </a:r>
            <a:endParaRPr lang="en-US" dirty="0"/>
          </a:p>
        </p:txBody>
      </p:sp>
      <p:sp>
        <p:nvSpPr>
          <p:cNvPr id="3" name="Content Placeholder 2"/>
          <p:cNvSpPr>
            <a:spLocks noGrp="1"/>
          </p:cNvSpPr>
          <p:nvPr>
            <p:ph idx="1"/>
          </p:nvPr>
        </p:nvSpPr>
        <p:spPr/>
        <p:txBody>
          <a:bodyPr/>
          <a:lstStyle/>
          <a:p>
            <a:r>
              <a:rPr lang="en-US" dirty="0" smtClean="0"/>
              <a:t>The biosphere is the layer of Earth that has conditions suitable for supporting life.  It is a relatively small portion of the entire Earth.</a:t>
            </a:r>
          </a:p>
          <a:p>
            <a:r>
              <a:rPr lang="en-US" dirty="0" smtClean="0"/>
              <a:t>It consists of three parts:</a:t>
            </a:r>
          </a:p>
          <a:p>
            <a:pPr lvl="1"/>
            <a:r>
              <a:rPr lang="en-US" dirty="0" smtClean="0"/>
              <a:t>The atmosphere (the air)</a:t>
            </a:r>
          </a:p>
          <a:p>
            <a:pPr lvl="1"/>
            <a:r>
              <a:rPr lang="en-US" dirty="0" smtClean="0"/>
              <a:t>The lithosphere (the land)</a:t>
            </a:r>
          </a:p>
          <a:p>
            <a:pPr lvl="1"/>
            <a:r>
              <a:rPr lang="en-US" dirty="0" smtClean="0"/>
              <a:t>The hydrosphere (the water)</a:t>
            </a:r>
            <a:endParaRPr lang="en-US" dirty="0"/>
          </a:p>
        </p:txBody>
      </p:sp>
      <p:pic>
        <p:nvPicPr>
          <p:cNvPr id="4" name="Picture 3" descr="Biospher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0920" y="3092695"/>
            <a:ext cx="3880715" cy="353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9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Atmosphere</a:t>
            </a:r>
            <a:endParaRPr lang="en-US" dirty="0"/>
          </a:p>
        </p:txBody>
      </p:sp>
      <p:sp>
        <p:nvSpPr>
          <p:cNvPr id="3" name="Content Placeholder 2"/>
          <p:cNvSpPr>
            <a:spLocks noGrp="1"/>
          </p:cNvSpPr>
          <p:nvPr>
            <p:ph idx="1"/>
          </p:nvPr>
        </p:nvSpPr>
        <p:spPr>
          <a:xfrm>
            <a:off x="219487" y="1600200"/>
            <a:ext cx="4797368" cy="4969681"/>
          </a:xfrm>
        </p:spPr>
        <p:txBody>
          <a:bodyPr>
            <a:normAutofit/>
          </a:bodyPr>
          <a:lstStyle/>
          <a:p>
            <a:r>
              <a:rPr lang="en-US" dirty="0" smtClean="0"/>
              <a:t>Our atmosphere extends about 300 km above the Earth’s surface.</a:t>
            </a:r>
          </a:p>
          <a:p>
            <a:r>
              <a:rPr lang="en-US" dirty="0" smtClean="0"/>
              <a:t>Air is a mixture of gases, mainly nitrogen, oxygen, but with small amounts of argon, carbon dioxide, neon, helium, methane, and krypton.</a:t>
            </a:r>
          </a:p>
        </p:txBody>
      </p:sp>
      <p:pic>
        <p:nvPicPr>
          <p:cNvPr id="4" name="Picture 3"/>
          <p:cNvPicPr>
            <a:picLocks noChangeAspect="1"/>
          </p:cNvPicPr>
          <p:nvPr/>
        </p:nvPicPr>
        <p:blipFill>
          <a:blip r:embed="rId2"/>
          <a:stretch>
            <a:fillRect/>
          </a:stretch>
        </p:blipFill>
        <p:spPr>
          <a:xfrm>
            <a:off x="5016855" y="2241691"/>
            <a:ext cx="4127145" cy="3095358"/>
          </a:xfrm>
          <a:prstGeom prst="rect">
            <a:avLst/>
          </a:prstGeom>
        </p:spPr>
      </p:pic>
    </p:spTree>
    <p:extLst>
      <p:ext uri="{BB962C8B-B14F-4D97-AF65-F5344CB8AC3E}">
        <p14:creationId xmlns:p14="http://schemas.microsoft.com/office/powerpoint/2010/main" val="1859611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of the Atmosphere</a:t>
            </a:r>
            <a:endParaRPr lang="en-US" dirty="0"/>
          </a:p>
        </p:txBody>
      </p:sp>
      <p:sp>
        <p:nvSpPr>
          <p:cNvPr id="3" name="Content Placeholder 2"/>
          <p:cNvSpPr>
            <a:spLocks noGrp="1"/>
          </p:cNvSpPr>
          <p:nvPr>
            <p:ph idx="1"/>
          </p:nvPr>
        </p:nvSpPr>
        <p:spPr>
          <a:xfrm>
            <a:off x="203810" y="1600201"/>
            <a:ext cx="8701106" cy="5001040"/>
          </a:xfrm>
        </p:spPr>
        <p:txBody>
          <a:bodyPr>
            <a:normAutofit/>
          </a:bodyPr>
          <a:lstStyle/>
          <a:p>
            <a:pPr lvl="1"/>
            <a:r>
              <a:rPr lang="en-US" dirty="0" smtClean="0"/>
              <a:t>We </a:t>
            </a:r>
            <a:r>
              <a:rPr lang="en-US" dirty="0"/>
              <a:t>live in the troposphere, where there is plentiful oxygen.  It is also where all the day to day weather occurs.</a:t>
            </a:r>
          </a:p>
          <a:p>
            <a:pPr lvl="1"/>
            <a:r>
              <a:rPr lang="en-US" dirty="0"/>
              <a:t>Above the troposphere is the stratosphere, commonly called the “ozone layer”, as oxygen is mainly in the form of ozone, O</a:t>
            </a:r>
            <a:r>
              <a:rPr lang="en-US" baseline="-25000" dirty="0"/>
              <a:t>3</a:t>
            </a:r>
            <a:r>
              <a:rPr lang="en-US" dirty="0"/>
              <a:t>, which is a very reactive form of oxygen, which can absorb ultraviolet radiation from the sun.</a:t>
            </a:r>
          </a:p>
          <a:p>
            <a:pPr lvl="1"/>
            <a:r>
              <a:rPr lang="en-US" dirty="0"/>
              <a:t>The next layer is the mesosphere, where there is very little gas and the air is thin</a:t>
            </a:r>
            <a:r>
              <a:rPr lang="en-US" dirty="0" smtClean="0"/>
              <a:t>.</a:t>
            </a:r>
          </a:p>
          <a:p>
            <a:pPr lvl="1"/>
            <a:r>
              <a:rPr lang="en-US" dirty="0" smtClean="0"/>
              <a:t>The final layer is the thermosphere, where again there is very little gas, but the temperature is warmer due to high energy particle reactions.  This is also where the auroras occur “northern and southern lights”.</a:t>
            </a:r>
          </a:p>
          <a:p>
            <a:pPr lvl="1"/>
            <a:r>
              <a:rPr lang="en-US" dirty="0" smtClean="0"/>
              <a:t>Beyond our </a:t>
            </a:r>
            <a:r>
              <a:rPr lang="en-US" dirty="0" err="1" smtClean="0"/>
              <a:t>atmopshere</a:t>
            </a:r>
            <a:r>
              <a:rPr lang="en-US" dirty="0" smtClean="0"/>
              <a:t> is the exosphere, or “outer space”!</a:t>
            </a:r>
            <a:endParaRPr lang="en-US" dirty="0"/>
          </a:p>
          <a:p>
            <a:endParaRPr lang="en-US" dirty="0"/>
          </a:p>
        </p:txBody>
      </p:sp>
    </p:spTree>
    <p:extLst>
      <p:ext uri="{BB962C8B-B14F-4D97-AF65-F5344CB8AC3E}">
        <p14:creationId xmlns:p14="http://schemas.microsoft.com/office/powerpoint/2010/main" val="286024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Layers</a:t>
            </a:r>
            <a:endParaRPr lang="en-US" dirty="0"/>
          </a:p>
        </p:txBody>
      </p:sp>
      <p:pic>
        <p:nvPicPr>
          <p:cNvPr id="4" name="Content Placeholder 3"/>
          <p:cNvPicPr>
            <a:picLocks noGrp="1" noChangeAspect="1"/>
          </p:cNvPicPr>
          <p:nvPr>
            <p:ph idx="1"/>
          </p:nvPr>
        </p:nvPicPr>
        <p:blipFill>
          <a:blip r:embed="rId2"/>
          <a:srcRect t="4994" b="4994"/>
          <a:stretch>
            <a:fillRect/>
          </a:stretch>
        </p:blipFill>
        <p:spPr/>
      </p:pic>
    </p:spTree>
    <p:extLst>
      <p:ext uri="{BB962C8B-B14F-4D97-AF65-F5344CB8AC3E}">
        <p14:creationId xmlns:p14="http://schemas.microsoft.com/office/powerpoint/2010/main" val="340271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Lithosphere</a:t>
            </a:r>
            <a:endParaRPr lang="en-US" dirty="0"/>
          </a:p>
        </p:txBody>
      </p:sp>
      <p:sp>
        <p:nvSpPr>
          <p:cNvPr id="3" name="Content Placeholder 2"/>
          <p:cNvSpPr>
            <a:spLocks noGrp="1"/>
          </p:cNvSpPr>
          <p:nvPr>
            <p:ph idx="1"/>
          </p:nvPr>
        </p:nvSpPr>
        <p:spPr/>
        <p:txBody>
          <a:bodyPr/>
          <a:lstStyle/>
          <a:p>
            <a:r>
              <a:rPr lang="en-US" dirty="0" smtClean="0"/>
              <a:t>The lithosphere extends from the outer surface of the Earth (the crust) down as much as 5 km below oceans and 100 km below the continents (the mantle).</a:t>
            </a:r>
          </a:p>
          <a:p>
            <a:r>
              <a:rPr lang="en-US" dirty="0" smtClean="0"/>
              <a:t>Only the top layer is warmed by solar radiation, and the rest by radioactive decay of elements that exist in the mantle.</a:t>
            </a:r>
          </a:p>
          <a:p>
            <a:r>
              <a:rPr lang="en-US" dirty="0" smtClean="0"/>
              <a:t>The movement of tectonic plates affects climate because as they collide, they push up mountains, which changes elevation and weather patterns.</a:t>
            </a:r>
            <a:endParaRPr lang="en-US" dirty="0"/>
          </a:p>
        </p:txBody>
      </p:sp>
    </p:spTree>
    <p:extLst>
      <p:ext uri="{BB962C8B-B14F-4D97-AF65-F5344CB8AC3E}">
        <p14:creationId xmlns:p14="http://schemas.microsoft.com/office/powerpoint/2010/main" val="283136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Lithosphere &amp; Climate</a:t>
            </a:r>
            <a:endParaRPr lang="en-US" dirty="0"/>
          </a:p>
        </p:txBody>
      </p:sp>
      <p:pic>
        <p:nvPicPr>
          <p:cNvPr id="4" name="Content Placeholder 3"/>
          <p:cNvPicPr>
            <a:picLocks noGrp="1" noChangeAspect="1"/>
          </p:cNvPicPr>
          <p:nvPr>
            <p:ph idx="1"/>
          </p:nvPr>
        </p:nvPicPr>
        <p:blipFill rotWithShape="1">
          <a:blip r:embed="rId2"/>
          <a:srcRect t="11482" b="8568"/>
          <a:stretch/>
        </p:blipFill>
        <p:spPr>
          <a:xfrm>
            <a:off x="1410990" y="1638567"/>
            <a:ext cx="6286934" cy="5026309"/>
          </a:xfrm>
        </p:spPr>
      </p:pic>
    </p:spTree>
    <p:extLst>
      <p:ext uri="{BB962C8B-B14F-4D97-AF65-F5344CB8AC3E}">
        <p14:creationId xmlns:p14="http://schemas.microsoft.com/office/powerpoint/2010/main" val="202371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Hydrosphere</a:t>
            </a:r>
            <a:endParaRPr lang="en-US" dirty="0"/>
          </a:p>
        </p:txBody>
      </p:sp>
      <p:sp>
        <p:nvSpPr>
          <p:cNvPr id="3" name="Content Placeholder 2"/>
          <p:cNvSpPr>
            <a:spLocks noGrp="1"/>
          </p:cNvSpPr>
          <p:nvPr>
            <p:ph idx="1"/>
          </p:nvPr>
        </p:nvSpPr>
        <p:spPr/>
        <p:txBody>
          <a:bodyPr/>
          <a:lstStyle/>
          <a:p>
            <a:r>
              <a:rPr lang="en-US" dirty="0" smtClean="0"/>
              <a:t>The hydrosphere consists of all the water on the Earth, including fresh and salt water.</a:t>
            </a:r>
          </a:p>
          <a:p>
            <a:r>
              <a:rPr lang="en-US" dirty="0" smtClean="0"/>
              <a:t>Fresh water is only about 3% of all the water on Earth, and it is contained in groundwater, lakes, streams, snow, and glaciers.</a:t>
            </a:r>
          </a:p>
          <a:p>
            <a:r>
              <a:rPr lang="en-US" dirty="0" smtClean="0"/>
              <a:t>The other 97% of water is in the oceans, and is undrinkable.</a:t>
            </a:r>
          </a:p>
          <a:p>
            <a:r>
              <a:rPr lang="en-US" dirty="0" smtClean="0"/>
              <a:t>The water cycle plays a large part in weather patterns and long-term climate predictions.</a:t>
            </a:r>
            <a:endParaRPr lang="en-US" dirty="0"/>
          </a:p>
        </p:txBody>
      </p:sp>
    </p:spTree>
    <p:extLst>
      <p:ext uri="{BB962C8B-B14F-4D97-AF65-F5344CB8AC3E}">
        <p14:creationId xmlns:p14="http://schemas.microsoft.com/office/powerpoint/2010/main" val="210357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357" b="-172"/>
          <a:stretch/>
        </p:blipFill>
        <p:spPr>
          <a:xfrm>
            <a:off x="391941" y="691896"/>
            <a:ext cx="8387553" cy="5838055"/>
          </a:xfrm>
        </p:spPr>
      </p:pic>
    </p:spTree>
    <p:extLst>
      <p:ext uri="{BB962C8B-B14F-4D97-AF65-F5344CB8AC3E}">
        <p14:creationId xmlns:p14="http://schemas.microsoft.com/office/powerpoint/2010/main" val="146133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Biosphere Interactions</a:t>
            </a:r>
            <a:endParaRPr lang="en-US" dirty="0"/>
          </a:p>
        </p:txBody>
      </p:sp>
      <p:sp>
        <p:nvSpPr>
          <p:cNvPr id="3" name="Content Placeholder 2"/>
          <p:cNvSpPr>
            <a:spLocks noGrp="1"/>
          </p:cNvSpPr>
          <p:nvPr>
            <p:ph idx="1"/>
          </p:nvPr>
        </p:nvSpPr>
        <p:spPr/>
        <p:txBody>
          <a:bodyPr/>
          <a:lstStyle/>
          <a:p>
            <a:r>
              <a:rPr lang="en-US" dirty="0" smtClean="0"/>
              <a:t>Example: water </a:t>
            </a:r>
            <a:r>
              <a:rPr lang="en-US" dirty="0"/>
              <a:t>is present as water </a:t>
            </a:r>
            <a:r>
              <a:rPr lang="en-US" dirty="0" err="1"/>
              <a:t>vapour</a:t>
            </a:r>
            <a:r>
              <a:rPr lang="en-US" dirty="0"/>
              <a:t> in the </a:t>
            </a:r>
            <a:r>
              <a:rPr lang="en-US" b="1" dirty="0">
                <a:solidFill>
                  <a:srgbClr val="FF0000"/>
                </a:solidFill>
              </a:rPr>
              <a:t>atmosphere</a:t>
            </a:r>
            <a:r>
              <a:rPr lang="en-US" dirty="0"/>
              <a:t>, where it plays a role in cloud formation and precipitation.  It is also present in the soil and minerals of the </a:t>
            </a:r>
            <a:r>
              <a:rPr lang="en-US" b="1" dirty="0">
                <a:solidFill>
                  <a:srgbClr val="FF0000"/>
                </a:solidFill>
              </a:rPr>
              <a:t>lithosphere</a:t>
            </a:r>
            <a:r>
              <a:rPr lang="en-US" dirty="0"/>
              <a:t>, where it erodes the rock and dissolves salts that plants can use as nutrients.  </a:t>
            </a:r>
            <a:endParaRPr lang="en-US" dirty="0" smtClean="0"/>
          </a:p>
          <a:p>
            <a:r>
              <a:rPr lang="en-US" dirty="0" smtClean="0"/>
              <a:t>Because </a:t>
            </a:r>
            <a:r>
              <a:rPr lang="en-US" dirty="0"/>
              <a:t>these interactions are continuously changing, </a:t>
            </a:r>
            <a:r>
              <a:rPr lang="en-US" dirty="0" smtClean="0"/>
              <a:t>so Earth </a:t>
            </a:r>
            <a:r>
              <a:rPr lang="en-US" dirty="0"/>
              <a:t>is said to be dynamic.</a:t>
            </a:r>
          </a:p>
          <a:p>
            <a:endParaRPr lang="en-US" dirty="0"/>
          </a:p>
        </p:txBody>
      </p:sp>
    </p:spTree>
    <p:extLst>
      <p:ext uri="{BB962C8B-B14F-4D97-AF65-F5344CB8AC3E}">
        <p14:creationId xmlns:p14="http://schemas.microsoft.com/office/powerpoint/2010/main" val="4135704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Biomes</a:t>
            </a:r>
            <a:endParaRPr lang="en-US" dirty="0"/>
          </a:p>
        </p:txBody>
      </p:sp>
      <p:sp>
        <p:nvSpPr>
          <p:cNvPr id="3" name="Content Placeholder 2"/>
          <p:cNvSpPr>
            <a:spLocks noGrp="1"/>
          </p:cNvSpPr>
          <p:nvPr>
            <p:ph idx="1"/>
          </p:nvPr>
        </p:nvSpPr>
        <p:spPr>
          <a:xfrm>
            <a:off x="549275" y="1600200"/>
            <a:ext cx="8042276" cy="4985361"/>
          </a:xfrm>
        </p:spPr>
        <p:txBody>
          <a:bodyPr>
            <a:normAutofit lnSpcReduction="10000"/>
          </a:bodyPr>
          <a:lstStyle/>
          <a:p>
            <a:r>
              <a:rPr lang="en-US" dirty="0" smtClean="0"/>
              <a:t>You learned in grade nine that a biome is a large geographical region with a  defined range of temperature and precipitation – its climate.</a:t>
            </a:r>
          </a:p>
          <a:p>
            <a:r>
              <a:rPr lang="en-US" dirty="0" smtClean="0"/>
              <a:t>Each biome is characterized by the plants and animals that are adapted to that climate.</a:t>
            </a:r>
          </a:p>
          <a:p>
            <a:r>
              <a:rPr lang="en-US" dirty="0" smtClean="0"/>
              <a:t>Canadian Biomes:</a:t>
            </a:r>
          </a:p>
          <a:p>
            <a:pPr lvl="1"/>
            <a:r>
              <a:rPr lang="en-US" dirty="0" smtClean="0"/>
              <a:t>Tundra</a:t>
            </a:r>
          </a:p>
          <a:p>
            <a:pPr lvl="1"/>
            <a:r>
              <a:rPr lang="en-US" dirty="0" smtClean="0"/>
              <a:t>Boreal Forest (taiga)</a:t>
            </a:r>
          </a:p>
          <a:p>
            <a:pPr lvl="1"/>
            <a:r>
              <a:rPr lang="en-US" dirty="0" smtClean="0"/>
              <a:t>Temperature Deciduous Forest</a:t>
            </a:r>
          </a:p>
          <a:p>
            <a:pPr lvl="1"/>
            <a:r>
              <a:rPr lang="en-US" dirty="0" smtClean="0"/>
              <a:t>Temperate Grasslands</a:t>
            </a:r>
          </a:p>
          <a:p>
            <a:pPr lvl="1"/>
            <a:r>
              <a:rPr lang="en-US" dirty="0" smtClean="0"/>
              <a:t>Temperate Coniferous Forest</a:t>
            </a:r>
          </a:p>
          <a:p>
            <a:pPr lvl="1"/>
            <a:r>
              <a:rPr lang="en-US" dirty="0" smtClean="0"/>
              <a:t>Mountains</a:t>
            </a:r>
            <a:endParaRPr lang="en-US" dirty="0"/>
          </a:p>
        </p:txBody>
      </p:sp>
    </p:spTree>
    <p:extLst>
      <p:ext uri="{BB962C8B-B14F-4D97-AF65-F5344CB8AC3E}">
        <p14:creationId xmlns:p14="http://schemas.microsoft.com/office/powerpoint/2010/main" val="620496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vs. Climate</a:t>
            </a:r>
            <a:endParaRPr lang="en-US" dirty="0"/>
          </a:p>
        </p:txBody>
      </p:sp>
      <p:sp>
        <p:nvSpPr>
          <p:cNvPr id="3" name="Content Placeholder 2"/>
          <p:cNvSpPr>
            <a:spLocks noGrp="1"/>
          </p:cNvSpPr>
          <p:nvPr>
            <p:ph idx="1"/>
          </p:nvPr>
        </p:nvSpPr>
        <p:spPr>
          <a:xfrm>
            <a:off x="549275" y="1600200"/>
            <a:ext cx="8042276" cy="4938321"/>
          </a:xfrm>
        </p:spPr>
        <p:txBody>
          <a:bodyPr>
            <a:normAutofit fontScale="92500" lnSpcReduction="20000"/>
          </a:bodyPr>
          <a:lstStyle/>
          <a:p>
            <a:pPr marL="0" indent="0">
              <a:buNone/>
            </a:pPr>
            <a:r>
              <a:rPr lang="en-CA" b="1" dirty="0" smtClean="0"/>
              <a:t>Weather</a:t>
            </a:r>
            <a:endParaRPr lang="en-CA" dirty="0"/>
          </a:p>
          <a:p>
            <a:pPr lvl="0"/>
            <a:r>
              <a:rPr lang="en-CA" dirty="0" smtClean="0"/>
              <a:t>Atmospheric </a:t>
            </a:r>
            <a:r>
              <a:rPr lang="en-CA" dirty="0"/>
              <a:t>conditions including temperature, precipitation, wind, and humidity, in a particular location over a short period of time, such as a day or a week</a:t>
            </a:r>
            <a:r>
              <a:rPr lang="en-CA" dirty="0" smtClean="0"/>
              <a:t>.</a:t>
            </a:r>
          </a:p>
          <a:p>
            <a:pPr marL="0" lvl="0" indent="0">
              <a:buNone/>
            </a:pPr>
            <a:r>
              <a:rPr lang="en-CA" b="1" dirty="0" smtClean="0"/>
              <a:t>Climate</a:t>
            </a:r>
          </a:p>
          <a:p>
            <a:pPr lvl="0"/>
            <a:r>
              <a:rPr lang="en-CA" dirty="0" smtClean="0"/>
              <a:t>The </a:t>
            </a:r>
            <a:r>
              <a:rPr lang="en-CA" dirty="0"/>
              <a:t>average of the weather in a region over a long period of time.</a:t>
            </a:r>
          </a:p>
          <a:p>
            <a:pPr lvl="0"/>
            <a:r>
              <a:rPr lang="en-CA" dirty="0"/>
              <a:t>To determine climate, climatologists collect weather measurements made over </a:t>
            </a:r>
            <a:r>
              <a:rPr lang="en-CA" b="1" i="1" dirty="0"/>
              <a:t>30 years</a:t>
            </a:r>
            <a:r>
              <a:rPr lang="en-CA" dirty="0"/>
              <a:t> or more and average the results.  </a:t>
            </a:r>
            <a:endParaRPr lang="en-CA" dirty="0" smtClean="0"/>
          </a:p>
          <a:p>
            <a:pPr marL="0" lvl="0" indent="0">
              <a:buNone/>
            </a:pPr>
            <a:r>
              <a:rPr lang="en-CA" i="1" dirty="0"/>
              <a:t>“Climate is what you expect, but weather is what you get” – Robert Heinlein.</a:t>
            </a:r>
            <a:r>
              <a:rPr lang="en-CA" dirty="0"/>
              <a:t> </a:t>
            </a:r>
          </a:p>
          <a:p>
            <a:pPr marL="0" lvl="0" indent="0">
              <a:buNone/>
            </a:pPr>
            <a:endParaRPr lang="en-CA" dirty="0"/>
          </a:p>
          <a:p>
            <a:endParaRPr lang="en-US" dirty="0"/>
          </a:p>
        </p:txBody>
      </p:sp>
    </p:spTree>
    <p:extLst>
      <p:ext uri="{BB962C8B-B14F-4D97-AF65-F5344CB8AC3E}">
        <p14:creationId xmlns:p14="http://schemas.microsoft.com/office/powerpoint/2010/main" val="159167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Textbook Page 273 # 1-7, 9, 10, 12, 14-</a:t>
            </a:r>
            <a:r>
              <a:rPr lang="en-US" dirty="0" smtClean="0"/>
              <a:t>16</a:t>
            </a:r>
          </a:p>
          <a:p>
            <a:endParaRPr lang="en-US" dirty="0"/>
          </a:p>
          <a:p>
            <a:r>
              <a:rPr lang="en-US" dirty="0" smtClean="0"/>
              <a:t>Weather or Climate? Worksheet</a:t>
            </a:r>
            <a:endParaRPr lang="en-US" dirty="0"/>
          </a:p>
        </p:txBody>
      </p:sp>
    </p:spTree>
    <p:extLst>
      <p:ext uri="{BB962C8B-B14F-4D97-AF65-F5344CB8AC3E}">
        <p14:creationId xmlns:p14="http://schemas.microsoft.com/office/powerpoint/2010/main" val="31101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Weather vs. Climate Analogy</a:t>
            </a:r>
            <a:endParaRPr lang="en-US" sz="4200" dirty="0"/>
          </a:p>
        </p:txBody>
      </p:sp>
      <p:sp>
        <p:nvSpPr>
          <p:cNvPr id="3" name="Content Placeholder 2"/>
          <p:cNvSpPr>
            <a:spLocks noGrp="1"/>
          </p:cNvSpPr>
          <p:nvPr>
            <p:ph idx="1"/>
          </p:nvPr>
        </p:nvSpPr>
        <p:spPr/>
        <p:txBody>
          <a:bodyPr/>
          <a:lstStyle/>
          <a:p>
            <a:r>
              <a:rPr lang="en-US" dirty="0" smtClean="0"/>
              <a:t>Think of all the clothes in your closet.  Your entire wardrobe is dictated by the </a:t>
            </a:r>
            <a:r>
              <a:rPr lang="en-US" b="1" u="sng" dirty="0" smtClean="0"/>
              <a:t>climate</a:t>
            </a:r>
            <a:r>
              <a:rPr lang="en-US" dirty="0" smtClean="0"/>
              <a:t> of Ontario, but your outfit today is determined by the </a:t>
            </a:r>
            <a:r>
              <a:rPr lang="en-US" b="1" u="sng" dirty="0" smtClean="0"/>
              <a:t>weather</a:t>
            </a:r>
            <a:r>
              <a:rPr lang="en-US" dirty="0" smtClean="0"/>
              <a:t>.</a:t>
            </a:r>
            <a:r>
              <a:rPr lang="en-CA" dirty="0" smtClean="0"/>
              <a:t> </a:t>
            </a: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0293" y="2998173"/>
            <a:ext cx="4530847" cy="365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91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Climate Affected?</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Latitude</a:t>
            </a:r>
          </a:p>
        </p:txBody>
      </p:sp>
      <p:pic>
        <p:nvPicPr>
          <p:cNvPr id="4" name="Content Placeholder 3" descr="lattitude"/>
          <p:cNvPicPr>
            <a:picLocks noChangeAspect="1"/>
          </p:cNvPicPr>
          <p:nvPr/>
        </p:nvPicPr>
        <p:blipFill>
          <a:blip r:embed="rId2">
            <a:extLst>
              <a:ext uri="{28A0092B-C50C-407E-A947-70E740481C1C}">
                <a14:useLocalDpi xmlns:a14="http://schemas.microsoft.com/office/drawing/2010/main" val="0"/>
              </a:ext>
            </a:extLst>
          </a:blip>
          <a:srcRect l="-42139" r="-42139"/>
          <a:stretch>
            <a:fillRect/>
          </a:stretch>
        </p:blipFill>
        <p:spPr>
          <a:xfrm>
            <a:off x="457200" y="1756998"/>
            <a:ext cx="8229600" cy="4525963"/>
          </a:xfrm>
          <a:prstGeom prst="rect">
            <a:avLst/>
          </a:prstGeom>
        </p:spPr>
      </p:pic>
    </p:spTree>
    <p:extLst>
      <p:ext uri="{BB962C8B-B14F-4D97-AF65-F5344CB8AC3E}">
        <p14:creationId xmlns:p14="http://schemas.microsoft.com/office/powerpoint/2010/main" val="310861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Climate Affected?</a:t>
            </a:r>
          </a:p>
        </p:txBody>
      </p:sp>
      <p:sp>
        <p:nvSpPr>
          <p:cNvPr id="3" name="Content Placeholder 2"/>
          <p:cNvSpPr>
            <a:spLocks noGrp="1"/>
          </p:cNvSpPr>
          <p:nvPr>
            <p:ph idx="1"/>
          </p:nvPr>
        </p:nvSpPr>
        <p:spPr/>
        <p:txBody>
          <a:bodyPr/>
          <a:lstStyle/>
          <a:p>
            <a:pPr marL="0" indent="0">
              <a:buNone/>
            </a:pPr>
            <a:r>
              <a:rPr lang="en-US" dirty="0" smtClean="0"/>
              <a:t>2. Elevation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201" y="2200967"/>
            <a:ext cx="6469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87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Climate Affected?</a:t>
            </a:r>
          </a:p>
        </p:txBody>
      </p:sp>
      <p:sp>
        <p:nvSpPr>
          <p:cNvPr id="3" name="Content Placeholder 2"/>
          <p:cNvSpPr>
            <a:spLocks noGrp="1"/>
          </p:cNvSpPr>
          <p:nvPr>
            <p:ph idx="1"/>
          </p:nvPr>
        </p:nvSpPr>
        <p:spPr/>
        <p:txBody>
          <a:bodyPr/>
          <a:lstStyle/>
          <a:p>
            <a:pPr marL="0" indent="0">
              <a:buNone/>
            </a:pPr>
            <a:r>
              <a:rPr lang="en-US" dirty="0" smtClean="0"/>
              <a:t>3. Air Masses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8801" y="1913799"/>
            <a:ext cx="549275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99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Climate Affected?</a:t>
            </a:r>
          </a:p>
        </p:txBody>
      </p:sp>
      <p:sp>
        <p:nvSpPr>
          <p:cNvPr id="3" name="Content Placeholder 2"/>
          <p:cNvSpPr>
            <a:spLocks noGrp="1"/>
          </p:cNvSpPr>
          <p:nvPr>
            <p:ph idx="1"/>
          </p:nvPr>
        </p:nvSpPr>
        <p:spPr/>
        <p:txBody>
          <a:bodyPr/>
          <a:lstStyle/>
          <a:p>
            <a:pPr marL="0" indent="0">
              <a:buNone/>
            </a:pPr>
            <a:r>
              <a:rPr lang="en-US" dirty="0" smtClean="0"/>
              <a:t>4. Proximity to Water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0937" y="2195187"/>
            <a:ext cx="6192187" cy="446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7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Sun</a:t>
            </a:r>
            <a:endParaRPr lang="en-US" dirty="0"/>
          </a:p>
        </p:txBody>
      </p:sp>
      <p:sp>
        <p:nvSpPr>
          <p:cNvPr id="3" name="Content Placeholder 2"/>
          <p:cNvSpPr>
            <a:spLocks noGrp="1"/>
          </p:cNvSpPr>
          <p:nvPr>
            <p:ph idx="1"/>
          </p:nvPr>
        </p:nvSpPr>
        <p:spPr>
          <a:xfrm>
            <a:off x="549275" y="1600200"/>
            <a:ext cx="8042276" cy="4906961"/>
          </a:xfrm>
        </p:spPr>
        <p:txBody>
          <a:bodyPr>
            <a:normAutofit/>
          </a:bodyPr>
          <a:lstStyle/>
          <a:p>
            <a:r>
              <a:rPr lang="en-US" dirty="0" smtClean="0"/>
              <a:t>The amount of energy in a region, also known as solar radiation, determines the weather and climate of a region.</a:t>
            </a:r>
          </a:p>
          <a:p>
            <a:r>
              <a:rPr lang="en-US" dirty="0" smtClean="0"/>
              <a:t>Solar radiation is a wave of energy received from the sun.  Some energy is absorbed and converted to thermal energy (heat).</a:t>
            </a:r>
          </a:p>
          <a:p>
            <a:r>
              <a:rPr lang="en-US" dirty="0" smtClean="0"/>
              <a:t>The closer you are to the equator, the more direct solar radiation you receive.  When you move north or south of the equator, your amount of radiation depends on the time of year and rotation of the earth.</a:t>
            </a:r>
            <a:endParaRPr lang="en-US" dirty="0"/>
          </a:p>
        </p:txBody>
      </p:sp>
    </p:spTree>
    <p:extLst>
      <p:ext uri="{BB962C8B-B14F-4D97-AF65-F5344CB8AC3E}">
        <p14:creationId xmlns:p14="http://schemas.microsoft.com/office/powerpoint/2010/main" val="388278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Radiation</a:t>
            </a:r>
            <a:endParaRPr lang="en-US"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7764" y="1803189"/>
            <a:ext cx="6423780" cy="38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865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62</TotalTime>
  <Words>827</Words>
  <Application>Microsoft Macintosh PowerPoint</Application>
  <PresentationFormat>On-screen Show (4:3)</PresentationFormat>
  <Paragraphs>68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Breeze</vt:lpstr>
      <vt:lpstr>Climate Change</vt:lpstr>
      <vt:lpstr>Weather vs. Climate</vt:lpstr>
      <vt:lpstr>Weather vs. Climate Analogy</vt:lpstr>
      <vt:lpstr>How Is Climate Affected?</vt:lpstr>
      <vt:lpstr>How Is Climate Affected?</vt:lpstr>
      <vt:lpstr>How Is Climate Affected?</vt:lpstr>
      <vt:lpstr>How Is Climate Affected?</vt:lpstr>
      <vt:lpstr>The Sun</vt:lpstr>
      <vt:lpstr>Solar Radiation</vt:lpstr>
      <vt:lpstr>Earth’s Biosphere</vt:lpstr>
      <vt:lpstr>The Atmosphere</vt:lpstr>
      <vt:lpstr>Layers of the Atmosphere</vt:lpstr>
      <vt:lpstr>Atmospheric Layers</vt:lpstr>
      <vt:lpstr>The Lithosphere</vt:lpstr>
      <vt:lpstr>Lithosphere &amp; Climate</vt:lpstr>
      <vt:lpstr>The Hydrosphere</vt:lpstr>
      <vt:lpstr>PowerPoint Presentation</vt:lpstr>
      <vt:lpstr>Biosphere Interactions</vt:lpstr>
      <vt:lpstr>Biomes</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Template</dc:creator>
  <cp:lastModifiedBy>Template</cp:lastModifiedBy>
  <cp:revision>7</cp:revision>
  <dcterms:created xsi:type="dcterms:W3CDTF">2014-11-07T14:15:11Z</dcterms:created>
  <dcterms:modified xsi:type="dcterms:W3CDTF">2014-11-07T15:44:37Z</dcterms:modified>
</cp:coreProperties>
</file>