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75"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6" d="100"/>
          <a:sy n="76" d="100"/>
        </p:scale>
        <p:origin x="-190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CA"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2014-11-11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CA"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2014-11-11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2014-11-11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2014-11-11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2014-11-11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CA"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2014-11-11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CA"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2014-11-11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CA"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2014-11-11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2014-11-11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2014-11-11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2014-11-11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CA"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2014-11-11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CA"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2014-11-11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587375"/>
            <a:ext cx="6498158" cy="1619249"/>
          </a:xfrm>
        </p:spPr>
        <p:txBody>
          <a:bodyPr/>
          <a:lstStyle/>
          <a:p>
            <a:r>
              <a:rPr lang="en-US" dirty="0" smtClean="0"/>
              <a:t>Climate Change</a:t>
            </a:r>
            <a:endParaRPr lang="en-US" dirty="0"/>
          </a:p>
        </p:txBody>
      </p:sp>
      <p:sp>
        <p:nvSpPr>
          <p:cNvPr id="3" name="Subtitle 2"/>
          <p:cNvSpPr>
            <a:spLocks noGrp="1"/>
          </p:cNvSpPr>
          <p:nvPr>
            <p:ph type="subTitle" idx="1"/>
          </p:nvPr>
        </p:nvSpPr>
        <p:spPr>
          <a:xfrm>
            <a:off x="1322921" y="2333625"/>
            <a:ext cx="6498159" cy="1882028"/>
          </a:xfrm>
        </p:spPr>
        <p:txBody>
          <a:bodyPr>
            <a:noAutofit/>
          </a:bodyPr>
          <a:lstStyle/>
          <a:p>
            <a:r>
              <a:rPr lang="en-US" sz="2400" dirty="0" smtClean="0"/>
              <a:t>Lesson # 2 - Heat Transfer and the Natural Greenhouse Effect </a:t>
            </a:r>
            <a:br>
              <a:rPr lang="en-US" sz="2400" dirty="0" smtClean="0"/>
            </a:br>
            <a:r>
              <a:rPr lang="en-US" sz="2400" dirty="0" smtClean="0"/>
              <a:t>(7.2 of Textbook)</a:t>
            </a:r>
            <a:endParaRPr lang="en-US" sz="2400" dirty="0"/>
          </a:p>
        </p:txBody>
      </p:sp>
      <p:pic>
        <p:nvPicPr>
          <p:cNvPr id="4" name="Picture 3"/>
          <p:cNvPicPr>
            <a:picLocks noChangeAspect="1"/>
          </p:cNvPicPr>
          <p:nvPr/>
        </p:nvPicPr>
        <p:blipFill>
          <a:blip r:embed="rId2"/>
          <a:stretch>
            <a:fillRect/>
          </a:stretch>
        </p:blipFill>
        <p:spPr>
          <a:xfrm>
            <a:off x="2071915" y="3570352"/>
            <a:ext cx="4895737" cy="3287648"/>
          </a:xfrm>
          <a:prstGeom prst="rect">
            <a:avLst/>
          </a:prstGeom>
        </p:spPr>
      </p:pic>
    </p:spTree>
    <p:extLst>
      <p:ext uri="{BB962C8B-B14F-4D97-AF65-F5344CB8AC3E}">
        <p14:creationId xmlns:p14="http://schemas.microsoft.com/office/powerpoint/2010/main" val="3829757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a:t>
            </a:r>
            <a:endParaRPr lang="en-US" dirty="0"/>
          </a:p>
        </p:txBody>
      </p:sp>
      <p:sp>
        <p:nvSpPr>
          <p:cNvPr id="3" name="Content Placeholder 2"/>
          <p:cNvSpPr>
            <a:spLocks noGrp="1"/>
          </p:cNvSpPr>
          <p:nvPr>
            <p:ph idx="1"/>
          </p:nvPr>
        </p:nvSpPr>
        <p:spPr/>
        <p:txBody>
          <a:bodyPr/>
          <a:lstStyle/>
          <a:p>
            <a:r>
              <a:rPr lang="en-US" dirty="0" smtClean="0"/>
              <a:t>Radiation is the emission of energy as waves.</a:t>
            </a:r>
          </a:p>
          <a:p>
            <a:r>
              <a:rPr lang="en-US" dirty="0" smtClean="0"/>
              <a:t>Radiation involves the transfer of heat without a medium (a mode of transportation)</a:t>
            </a:r>
          </a:p>
          <a:p>
            <a:r>
              <a:rPr lang="en-US" dirty="0" smtClean="0"/>
              <a:t>The sun radiates its energy to Earth through the vacuum of space until it is reflected, transmitted or absorbed by objects.</a:t>
            </a:r>
            <a:endParaRPr lang="en-US" dirty="0"/>
          </a:p>
        </p:txBody>
      </p:sp>
      <p:pic>
        <p:nvPicPr>
          <p:cNvPr id="4" name="Picture 3"/>
          <p:cNvPicPr>
            <a:picLocks noChangeAspect="1"/>
          </p:cNvPicPr>
          <p:nvPr/>
        </p:nvPicPr>
        <p:blipFill>
          <a:blip r:embed="rId2"/>
          <a:stretch>
            <a:fillRect/>
          </a:stretch>
        </p:blipFill>
        <p:spPr>
          <a:xfrm>
            <a:off x="4746625" y="4303940"/>
            <a:ext cx="3702049" cy="2465608"/>
          </a:xfrm>
          <a:prstGeom prst="rect">
            <a:avLst/>
          </a:prstGeom>
        </p:spPr>
      </p:pic>
      <p:pic>
        <p:nvPicPr>
          <p:cNvPr id="5" name="Picture 4"/>
          <p:cNvPicPr>
            <a:picLocks noChangeAspect="1"/>
          </p:cNvPicPr>
          <p:nvPr/>
        </p:nvPicPr>
        <p:blipFill>
          <a:blip r:embed="rId3"/>
          <a:stretch>
            <a:fillRect/>
          </a:stretch>
        </p:blipFill>
        <p:spPr>
          <a:xfrm>
            <a:off x="676275" y="4560199"/>
            <a:ext cx="3355975" cy="2209349"/>
          </a:xfrm>
          <a:prstGeom prst="rect">
            <a:avLst/>
          </a:prstGeom>
        </p:spPr>
      </p:pic>
    </p:spTree>
    <p:extLst>
      <p:ext uri="{BB962C8B-B14F-4D97-AF65-F5344CB8AC3E}">
        <p14:creationId xmlns:p14="http://schemas.microsoft.com/office/powerpoint/2010/main" val="1752728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Conduction</a:t>
            </a:r>
            <a:endParaRPr lang="en-US" dirty="0"/>
          </a:p>
        </p:txBody>
      </p:sp>
      <p:sp>
        <p:nvSpPr>
          <p:cNvPr id="3" name="Content Placeholder 2"/>
          <p:cNvSpPr>
            <a:spLocks noGrp="1"/>
          </p:cNvSpPr>
          <p:nvPr>
            <p:ph idx="1"/>
          </p:nvPr>
        </p:nvSpPr>
        <p:spPr/>
        <p:txBody>
          <a:bodyPr/>
          <a:lstStyle/>
          <a:p>
            <a:r>
              <a:rPr lang="en-US" dirty="0" smtClean="0"/>
              <a:t>Conduction is the transfer of thermal energy through direct contact between the particles of a substance, without moving the particles to a new location.</a:t>
            </a:r>
          </a:p>
        </p:txBody>
      </p:sp>
      <p:pic>
        <p:nvPicPr>
          <p:cNvPr id="5" name="Picture 4"/>
          <p:cNvPicPr>
            <a:picLocks noChangeAspect="1"/>
          </p:cNvPicPr>
          <p:nvPr/>
        </p:nvPicPr>
        <p:blipFill>
          <a:blip r:embed="rId2"/>
          <a:stretch>
            <a:fillRect/>
          </a:stretch>
        </p:blipFill>
        <p:spPr>
          <a:xfrm>
            <a:off x="2533416" y="2889250"/>
            <a:ext cx="4102334" cy="3781002"/>
          </a:xfrm>
          <a:prstGeom prst="rect">
            <a:avLst/>
          </a:prstGeom>
        </p:spPr>
      </p:pic>
    </p:spTree>
    <p:extLst>
      <p:ext uri="{BB962C8B-B14F-4D97-AF65-F5344CB8AC3E}">
        <p14:creationId xmlns:p14="http://schemas.microsoft.com/office/powerpoint/2010/main" val="3929470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Convection</a:t>
            </a:r>
            <a:endParaRPr lang="en-US" dirty="0"/>
          </a:p>
        </p:txBody>
      </p:sp>
      <p:sp>
        <p:nvSpPr>
          <p:cNvPr id="3" name="Content Placeholder 2"/>
          <p:cNvSpPr>
            <a:spLocks noGrp="1"/>
          </p:cNvSpPr>
          <p:nvPr>
            <p:ph idx="1"/>
          </p:nvPr>
        </p:nvSpPr>
        <p:spPr/>
        <p:txBody>
          <a:bodyPr/>
          <a:lstStyle/>
          <a:p>
            <a:r>
              <a:rPr lang="en-US" dirty="0" smtClean="0"/>
              <a:t>Convection is the transfer of thermal energy through the movement of particles from one location to another.</a:t>
            </a:r>
          </a:p>
          <a:p>
            <a:r>
              <a:rPr lang="en-US" dirty="0" smtClean="0"/>
              <a:t>This transfer usually happens in fluids such as liquids and gases, where movement is easier.</a:t>
            </a:r>
            <a:endParaRPr lang="en-US" dirty="0"/>
          </a:p>
        </p:txBody>
      </p:sp>
      <p:pic>
        <p:nvPicPr>
          <p:cNvPr id="4" name="Picture 3"/>
          <p:cNvPicPr>
            <a:picLocks noChangeAspect="1"/>
          </p:cNvPicPr>
          <p:nvPr/>
        </p:nvPicPr>
        <p:blipFill>
          <a:blip r:embed="rId2"/>
          <a:stretch>
            <a:fillRect/>
          </a:stretch>
        </p:blipFill>
        <p:spPr>
          <a:xfrm>
            <a:off x="4749347" y="3841750"/>
            <a:ext cx="3588203" cy="2790824"/>
          </a:xfrm>
          <a:prstGeom prst="rect">
            <a:avLst/>
          </a:prstGeom>
        </p:spPr>
      </p:pic>
      <p:pic>
        <p:nvPicPr>
          <p:cNvPr id="5" name="Picture 4"/>
          <p:cNvPicPr>
            <a:picLocks noChangeAspect="1"/>
          </p:cNvPicPr>
          <p:nvPr/>
        </p:nvPicPr>
        <p:blipFill>
          <a:blip r:embed="rId3"/>
          <a:stretch>
            <a:fillRect/>
          </a:stretch>
        </p:blipFill>
        <p:spPr>
          <a:xfrm>
            <a:off x="809625" y="4079874"/>
            <a:ext cx="3175000" cy="2552700"/>
          </a:xfrm>
          <a:prstGeom prst="rect">
            <a:avLst/>
          </a:prstGeom>
        </p:spPr>
      </p:pic>
    </p:spTree>
    <p:extLst>
      <p:ext uri="{BB962C8B-B14F-4D97-AF65-F5344CB8AC3E}">
        <p14:creationId xmlns:p14="http://schemas.microsoft.com/office/powerpoint/2010/main" val="1884576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t="213" b="-9"/>
          <a:stretch/>
        </p:blipFill>
        <p:spPr>
          <a:xfrm>
            <a:off x="400286" y="566055"/>
            <a:ext cx="8405357" cy="6006196"/>
          </a:xfrm>
        </p:spPr>
      </p:pic>
    </p:spTree>
    <p:extLst>
      <p:ext uri="{BB962C8B-B14F-4D97-AF65-F5344CB8AC3E}">
        <p14:creationId xmlns:p14="http://schemas.microsoft.com/office/powerpoint/2010/main" val="3022063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Energy Transfer in the Atmosphere</a:t>
            </a:r>
            <a:endParaRPr lang="en-US" sz="4000" dirty="0"/>
          </a:p>
        </p:txBody>
      </p:sp>
      <p:sp>
        <p:nvSpPr>
          <p:cNvPr id="3" name="Content Placeholder 2"/>
          <p:cNvSpPr>
            <a:spLocks noGrp="1"/>
          </p:cNvSpPr>
          <p:nvPr>
            <p:ph idx="1"/>
          </p:nvPr>
        </p:nvSpPr>
        <p:spPr>
          <a:xfrm>
            <a:off x="317500" y="1600201"/>
            <a:ext cx="8556625" cy="4924424"/>
          </a:xfrm>
        </p:spPr>
        <p:txBody>
          <a:bodyPr>
            <a:normAutofit fontScale="92500"/>
          </a:bodyPr>
          <a:lstStyle/>
          <a:p>
            <a:r>
              <a:rPr lang="en-US" dirty="0" smtClean="0"/>
              <a:t>When atmospheric gases are heated at the equator, they become less dense and rise (low pressure). </a:t>
            </a:r>
          </a:p>
          <a:p>
            <a:r>
              <a:rPr lang="en-US" dirty="0" smtClean="0"/>
              <a:t>These warm gases move to areas with less heat, like at the poles.  Here they lose energy, contract, and fall (high pressure).</a:t>
            </a:r>
          </a:p>
          <a:p>
            <a:r>
              <a:rPr lang="en-US" dirty="0" smtClean="0"/>
              <a:t>If they Earth were not spinning, there would be a continuous convection current between the poles and equator, but there is not, and so we have this pressure difference.</a:t>
            </a:r>
          </a:p>
          <a:p>
            <a:r>
              <a:rPr lang="en-US" dirty="0" smtClean="0"/>
              <a:t>Wind is the movement of air from areas of high pressure to low pressure.  The rising and sinking air masses in convection currents cause pressure changes which causes wind.</a:t>
            </a:r>
          </a:p>
          <a:p>
            <a:endParaRPr lang="en-US" dirty="0"/>
          </a:p>
        </p:txBody>
      </p:sp>
    </p:spTree>
    <p:extLst>
      <p:ext uri="{BB962C8B-B14F-4D97-AF65-F5344CB8AC3E}">
        <p14:creationId xmlns:p14="http://schemas.microsoft.com/office/powerpoint/2010/main" val="3919548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Coriolis</a:t>
            </a:r>
            <a:r>
              <a:rPr lang="en-US" dirty="0" smtClean="0"/>
              <a:t> Effect</a:t>
            </a:r>
            <a:endParaRPr lang="en-US" dirty="0"/>
          </a:p>
        </p:txBody>
      </p:sp>
      <p:sp>
        <p:nvSpPr>
          <p:cNvPr id="3" name="Content Placeholder 2"/>
          <p:cNvSpPr>
            <a:spLocks noGrp="1"/>
          </p:cNvSpPr>
          <p:nvPr>
            <p:ph idx="1"/>
          </p:nvPr>
        </p:nvSpPr>
        <p:spPr>
          <a:xfrm>
            <a:off x="254000" y="1600200"/>
            <a:ext cx="8709025" cy="5003799"/>
          </a:xfrm>
        </p:spPr>
        <p:txBody>
          <a:bodyPr>
            <a:normAutofit/>
          </a:bodyPr>
          <a:lstStyle/>
          <a:p>
            <a:r>
              <a:rPr lang="en-US" dirty="0" smtClean="0"/>
              <a:t>The difference in energy (as heat) at the poles and causes air to move directly north and south from the equator.</a:t>
            </a:r>
          </a:p>
          <a:p>
            <a:r>
              <a:rPr lang="en-US" dirty="0" smtClean="0"/>
              <a:t>Since Earth is spinning, winds twist to the right or to the left as this occurs.</a:t>
            </a:r>
          </a:p>
          <a:p>
            <a:r>
              <a:rPr lang="en-US" dirty="0" smtClean="0"/>
              <a:t>The </a:t>
            </a:r>
            <a:r>
              <a:rPr lang="en-US" dirty="0" err="1" smtClean="0"/>
              <a:t>Coriolis</a:t>
            </a:r>
            <a:r>
              <a:rPr lang="en-US" dirty="0" smtClean="0"/>
              <a:t> effect is the deflection of any object from a straight-lined path by the rotation of Earth.</a:t>
            </a:r>
          </a:p>
          <a:p>
            <a:r>
              <a:rPr lang="en-US" dirty="0" smtClean="0"/>
              <a:t>Winds twist to the right (clock-wise) in the northern hemisphere and to the left in the southern hemisphere.</a:t>
            </a:r>
            <a:endParaRPr lang="en-US" dirty="0"/>
          </a:p>
        </p:txBody>
      </p:sp>
    </p:spTree>
    <p:extLst>
      <p:ext uri="{BB962C8B-B14F-4D97-AF65-F5344CB8AC3E}">
        <p14:creationId xmlns:p14="http://schemas.microsoft.com/office/powerpoint/2010/main" val="1427629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0648" t="-9429" r="-6271" b="-16305"/>
          <a:stretch/>
        </p:blipFill>
        <p:spPr>
          <a:xfrm>
            <a:off x="2123763" y="682625"/>
            <a:ext cx="7020237" cy="6651625"/>
          </a:xfrm>
        </p:spPr>
      </p:pic>
      <p:pic>
        <p:nvPicPr>
          <p:cNvPr id="5" name="Picture 4"/>
          <p:cNvPicPr>
            <a:picLocks noChangeAspect="1"/>
          </p:cNvPicPr>
          <p:nvPr/>
        </p:nvPicPr>
        <p:blipFill>
          <a:blip r:embed="rId3"/>
          <a:stretch>
            <a:fillRect/>
          </a:stretch>
        </p:blipFill>
        <p:spPr>
          <a:xfrm>
            <a:off x="339725" y="323850"/>
            <a:ext cx="3136900" cy="3136900"/>
          </a:xfrm>
          <a:prstGeom prst="rect">
            <a:avLst/>
          </a:prstGeom>
        </p:spPr>
      </p:pic>
    </p:spTree>
    <p:extLst>
      <p:ext uri="{BB962C8B-B14F-4D97-AF65-F5344CB8AC3E}">
        <p14:creationId xmlns:p14="http://schemas.microsoft.com/office/powerpoint/2010/main" val="2374154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Global Winds vs. Jet Streams</a:t>
            </a:r>
            <a:endParaRPr lang="en-US" sz="4400" dirty="0"/>
          </a:p>
        </p:txBody>
      </p:sp>
      <p:sp>
        <p:nvSpPr>
          <p:cNvPr id="3" name="Content Placeholder 2"/>
          <p:cNvSpPr>
            <a:spLocks noGrp="1"/>
          </p:cNvSpPr>
          <p:nvPr>
            <p:ph idx="1"/>
          </p:nvPr>
        </p:nvSpPr>
        <p:spPr>
          <a:xfrm>
            <a:off x="250636" y="1600201"/>
            <a:ext cx="8605134" cy="5050994"/>
          </a:xfrm>
        </p:spPr>
        <p:txBody>
          <a:bodyPr>
            <a:normAutofit lnSpcReduction="10000"/>
          </a:bodyPr>
          <a:lstStyle/>
          <a:p>
            <a:r>
              <a:rPr lang="en-US" dirty="0" smtClean="0"/>
              <a:t>Global winds transfer energy in the troposphere from areas of net radiation surplus (equator) to deficit (poles).</a:t>
            </a:r>
          </a:p>
          <a:p>
            <a:r>
              <a:rPr lang="en-US" dirty="0" smtClean="0"/>
              <a:t>If this did not happen, the equator would be filled with boiling water and the poles would be completely frozen over, living a very small chunk of livable Earth.</a:t>
            </a:r>
          </a:p>
          <a:p>
            <a:r>
              <a:rPr lang="en-US" dirty="0" smtClean="0"/>
              <a:t>Jet streams are bands of fast-moving air in the stratosphere.  </a:t>
            </a:r>
            <a:endParaRPr lang="en-US" dirty="0" smtClean="0"/>
          </a:p>
          <a:p>
            <a:r>
              <a:rPr lang="en-US" dirty="0" smtClean="0"/>
              <a:t>During cooler months, jet streams tend to be closer to the equator and move more quickly.  If they enter the troposphere at their speeds, they cause extreme weather like squalls, storms, and cyclones.</a:t>
            </a:r>
            <a:endParaRPr lang="en-US" dirty="0"/>
          </a:p>
        </p:txBody>
      </p:sp>
    </p:spTree>
    <p:extLst>
      <p:ext uri="{BB962C8B-B14F-4D97-AF65-F5344CB8AC3E}">
        <p14:creationId xmlns:p14="http://schemas.microsoft.com/office/powerpoint/2010/main" val="365179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Transfer in the Hydrosphere</a:t>
            </a:r>
            <a:endParaRPr lang="en-US" dirty="0"/>
          </a:p>
        </p:txBody>
      </p:sp>
      <p:sp>
        <p:nvSpPr>
          <p:cNvPr id="3" name="Content Placeholder 2"/>
          <p:cNvSpPr>
            <a:spLocks noGrp="1"/>
          </p:cNvSpPr>
          <p:nvPr>
            <p:ph idx="1"/>
          </p:nvPr>
        </p:nvSpPr>
        <p:spPr/>
        <p:txBody>
          <a:bodyPr/>
          <a:lstStyle/>
          <a:p>
            <a:r>
              <a:rPr lang="en-US" dirty="0" smtClean="0"/>
              <a:t>Water covers 70% of the Earth’s surface.</a:t>
            </a:r>
          </a:p>
          <a:p>
            <a:r>
              <a:rPr lang="en-US" dirty="0" smtClean="0"/>
              <a:t>When solid ice changes to liquid water or to gas (evaporation), thermal energy is absorbed.</a:t>
            </a:r>
          </a:p>
          <a:p>
            <a:r>
              <a:rPr lang="en-US" dirty="0" smtClean="0"/>
              <a:t>When gas changes to liquid or to solid, thermal energy is released.</a:t>
            </a:r>
          </a:p>
          <a:p>
            <a:r>
              <a:rPr lang="en-US" dirty="0" smtClean="0"/>
              <a:t>These changes allow energy to transfer through the water cycle, and keeps the Earth’s temperature relatively stable.</a:t>
            </a:r>
            <a:endParaRPr lang="en-US" dirty="0"/>
          </a:p>
        </p:txBody>
      </p:sp>
    </p:spTree>
    <p:extLst>
      <p:ext uri="{BB962C8B-B14F-4D97-AF65-F5344CB8AC3E}">
        <p14:creationId xmlns:p14="http://schemas.microsoft.com/office/powerpoint/2010/main" val="1278133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Energy Transfer in the Oceans</a:t>
            </a:r>
            <a:endParaRPr lang="en-US" sz="4200" dirty="0"/>
          </a:p>
        </p:txBody>
      </p:sp>
      <p:sp>
        <p:nvSpPr>
          <p:cNvPr id="3" name="Content Placeholder 2"/>
          <p:cNvSpPr>
            <a:spLocks noGrp="1"/>
          </p:cNvSpPr>
          <p:nvPr>
            <p:ph idx="1"/>
          </p:nvPr>
        </p:nvSpPr>
        <p:spPr>
          <a:xfrm>
            <a:off x="549275" y="1600201"/>
            <a:ext cx="8042276" cy="4817032"/>
          </a:xfrm>
        </p:spPr>
        <p:txBody>
          <a:bodyPr>
            <a:normAutofit fontScale="92500" lnSpcReduction="10000"/>
          </a:bodyPr>
          <a:lstStyle/>
          <a:p>
            <a:r>
              <a:rPr lang="en-US" dirty="0" smtClean="0"/>
              <a:t>Ocean currents transfer energy from the equator to the poles.</a:t>
            </a:r>
          </a:p>
          <a:p>
            <a:r>
              <a:rPr lang="en-US" dirty="0" smtClean="0"/>
              <a:t>As global winds blow on the ocean’s surface, they push the water and move the surface currents.  They move warmer water to the poles and cooler water to the equator.</a:t>
            </a:r>
          </a:p>
          <a:p>
            <a:r>
              <a:rPr lang="en-US" dirty="0" smtClean="0"/>
              <a:t>Currents are also affected by the </a:t>
            </a:r>
            <a:r>
              <a:rPr lang="en-US" dirty="0" err="1" smtClean="0"/>
              <a:t>Coriolis</a:t>
            </a:r>
            <a:r>
              <a:rPr lang="en-US" dirty="0" smtClean="0"/>
              <a:t> Effect – currents veer to the right in the Northern hemisphere, though they do change direction somewhat when they interact with the continents.</a:t>
            </a:r>
          </a:p>
          <a:p>
            <a:r>
              <a:rPr lang="en-US" dirty="0" smtClean="0"/>
              <a:t>Thermal energy is also transferred vertically.  Warmer water has a lower density so it rises to the surface and cooler water sinks.</a:t>
            </a:r>
            <a:endParaRPr lang="en-US" dirty="0"/>
          </a:p>
        </p:txBody>
      </p:sp>
    </p:spTree>
    <p:extLst>
      <p:ext uri="{BB962C8B-B14F-4D97-AF65-F5344CB8AC3E}">
        <p14:creationId xmlns:p14="http://schemas.microsoft.com/office/powerpoint/2010/main" val="1785580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Greenhouses</a:t>
            </a:r>
            <a:endParaRPr lang="en-US" dirty="0"/>
          </a:p>
        </p:txBody>
      </p:sp>
      <p:sp>
        <p:nvSpPr>
          <p:cNvPr id="3" name="Content Placeholder 2"/>
          <p:cNvSpPr>
            <a:spLocks noGrp="1"/>
          </p:cNvSpPr>
          <p:nvPr>
            <p:ph idx="1"/>
          </p:nvPr>
        </p:nvSpPr>
        <p:spPr>
          <a:xfrm>
            <a:off x="549275" y="1600201"/>
            <a:ext cx="8042276" cy="4343400"/>
          </a:xfrm>
        </p:spPr>
        <p:txBody>
          <a:bodyPr/>
          <a:lstStyle/>
          <a:p>
            <a:r>
              <a:rPr lang="en-US" sz="2800" dirty="0" smtClean="0"/>
              <a:t>Many of you have heard of the “greenhouse effect” before, but how does a greenhouse even work?</a:t>
            </a:r>
          </a:p>
          <a:p>
            <a:r>
              <a:rPr lang="en-US" sz="2800" dirty="0" smtClean="0"/>
              <a:t>Don’t forget that energy travels from the sun as solar radiation, and anything that absorbs that energy converts it to thermal energy (heat).</a:t>
            </a:r>
          </a:p>
          <a:p>
            <a:endParaRPr lang="en-US" dirty="0"/>
          </a:p>
        </p:txBody>
      </p:sp>
    </p:spTree>
    <p:extLst>
      <p:ext uri="{BB962C8B-B14F-4D97-AF65-F5344CB8AC3E}">
        <p14:creationId xmlns:p14="http://schemas.microsoft.com/office/powerpoint/2010/main" val="3647557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Ocean Currents</a:t>
            </a:r>
            <a:endParaRPr lang="en-US" dirty="0"/>
          </a:p>
        </p:txBody>
      </p:sp>
      <p:pic>
        <p:nvPicPr>
          <p:cNvPr id="4" name="Content Placeholder 3"/>
          <p:cNvPicPr>
            <a:picLocks noGrp="1" noChangeAspect="1"/>
          </p:cNvPicPr>
          <p:nvPr>
            <p:ph idx="1"/>
          </p:nvPr>
        </p:nvPicPr>
        <p:blipFill>
          <a:blip r:embed="rId2"/>
          <a:srcRect l="800" r="800"/>
          <a:stretch>
            <a:fillRect/>
          </a:stretch>
        </p:blipFill>
        <p:spPr>
          <a:xfrm>
            <a:off x="-62122" y="1444532"/>
            <a:ext cx="9206122" cy="5236837"/>
          </a:xfrm>
        </p:spPr>
      </p:pic>
    </p:spTree>
    <p:extLst>
      <p:ext uri="{BB962C8B-B14F-4D97-AF65-F5344CB8AC3E}">
        <p14:creationId xmlns:p14="http://schemas.microsoft.com/office/powerpoint/2010/main" val="325528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Radiation, Conduction or Convection Worksheet</a:t>
            </a:r>
          </a:p>
          <a:p>
            <a:pPr marL="457200" indent="-457200">
              <a:buAutoNum type="arabicPeriod"/>
            </a:pPr>
            <a:r>
              <a:rPr lang="en-US" dirty="0" smtClean="0"/>
              <a:t>Read “Who Owns the Arctic Ocean?” on Page 286 and answer question # 1.</a:t>
            </a:r>
          </a:p>
          <a:p>
            <a:pPr marL="457200" indent="-457200">
              <a:buAutoNum type="arabicPeriod"/>
            </a:pPr>
            <a:r>
              <a:rPr lang="en-US" dirty="0" smtClean="0"/>
              <a:t>Page 289 # 1, 3, 5-8, 10-13</a:t>
            </a:r>
            <a:endParaRPr lang="en-US" dirty="0"/>
          </a:p>
        </p:txBody>
      </p:sp>
    </p:spTree>
    <p:extLst>
      <p:ext uri="{BB962C8B-B14F-4D97-AF65-F5344CB8AC3E}">
        <p14:creationId xmlns:p14="http://schemas.microsoft.com/office/powerpoint/2010/main" val="256804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7" t="-9966" r="332" b="-10617"/>
          <a:stretch/>
        </p:blipFill>
        <p:spPr>
          <a:xfrm>
            <a:off x="1428750" y="-333376"/>
            <a:ext cx="6096000" cy="7683501"/>
          </a:xfrm>
        </p:spPr>
      </p:pic>
    </p:spTree>
    <p:extLst>
      <p:ext uri="{BB962C8B-B14F-4D97-AF65-F5344CB8AC3E}">
        <p14:creationId xmlns:p14="http://schemas.microsoft.com/office/powerpoint/2010/main" val="4052060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Greenhouse Effect</a:t>
            </a:r>
            <a:endParaRPr lang="en-US" dirty="0"/>
          </a:p>
        </p:txBody>
      </p:sp>
      <p:sp>
        <p:nvSpPr>
          <p:cNvPr id="3" name="Content Placeholder 2"/>
          <p:cNvSpPr>
            <a:spLocks noGrp="1"/>
          </p:cNvSpPr>
          <p:nvPr>
            <p:ph idx="1"/>
          </p:nvPr>
        </p:nvSpPr>
        <p:spPr/>
        <p:txBody>
          <a:bodyPr>
            <a:noAutofit/>
          </a:bodyPr>
          <a:lstStyle/>
          <a:p>
            <a:r>
              <a:rPr lang="en-US" dirty="0" smtClean="0"/>
              <a:t>The Earth’s atmosphere acts as a natural greenhouse.</a:t>
            </a:r>
          </a:p>
          <a:p>
            <a:r>
              <a:rPr lang="en-US" dirty="0" smtClean="0"/>
              <a:t>Greenhouse gases such as water </a:t>
            </a:r>
            <a:r>
              <a:rPr lang="en-US" dirty="0" err="1" smtClean="0"/>
              <a:t>vapour</a:t>
            </a:r>
            <a:r>
              <a:rPr lang="en-US" dirty="0" smtClean="0"/>
              <a:t> and carbon dioxide and methane, present from the water and carbon cycle, absorb infrared (IR) energy and warm the Earth.</a:t>
            </a:r>
          </a:p>
          <a:p>
            <a:r>
              <a:rPr lang="en-US" dirty="0" smtClean="0"/>
              <a:t>If this did not happen, life could not be supported on Earth (and we would be FREEZING!!!).</a:t>
            </a:r>
          </a:p>
          <a:p>
            <a:r>
              <a:rPr lang="en-US" dirty="0" smtClean="0"/>
              <a:t>This is called the “natural” greenhouse effect because the greenhouse gases mentioned above come from natural (and not man-made) sources.</a:t>
            </a:r>
            <a:endParaRPr lang="en-US" dirty="0"/>
          </a:p>
        </p:txBody>
      </p:sp>
    </p:spTree>
    <p:extLst>
      <p:ext uri="{BB962C8B-B14F-4D97-AF65-F5344CB8AC3E}">
        <p14:creationId xmlns:p14="http://schemas.microsoft.com/office/powerpoint/2010/main" val="312276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Radiation Budget</a:t>
            </a:r>
            <a:endParaRPr lang="en-US" dirty="0"/>
          </a:p>
        </p:txBody>
      </p:sp>
      <p:sp>
        <p:nvSpPr>
          <p:cNvPr id="3" name="Content Placeholder 2"/>
          <p:cNvSpPr>
            <a:spLocks noGrp="1"/>
          </p:cNvSpPr>
          <p:nvPr>
            <p:ph idx="1"/>
          </p:nvPr>
        </p:nvSpPr>
        <p:spPr/>
        <p:txBody>
          <a:bodyPr>
            <a:normAutofit lnSpcReduction="10000"/>
          </a:bodyPr>
          <a:lstStyle/>
          <a:p>
            <a:r>
              <a:rPr lang="en-US" dirty="0" smtClean="0"/>
              <a:t>Insolation is the amount of solar radiation received by a region of Earth’s surface, and depends on latitude.</a:t>
            </a:r>
          </a:p>
          <a:p>
            <a:r>
              <a:rPr lang="en-US" dirty="0" smtClean="0"/>
              <a:t>Some of the energy received is reflected by clouds back into space, some is absorbed by gases in the atmosphere, some warms the Earth’s surface.  Most of the radiation eventually is radiated back to space. </a:t>
            </a:r>
          </a:p>
          <a:p>
            <a:r>
              <a:rPr lang="en-US" dirty="0" smtClean="0"/>
              <a:t>This means, on average, the amount of incoming radiation is equation to the amount of outgoing radiation.</a:t>
            </a:r>
          </a:p>
        </p:txBody>
      </p:sp>
    </p:spTree>
    <p:extLst>
      <p:ext uri="{BB962C8B-B14F-4D97-AF65-F5344CB8AC3E}">
        <p14:creationId xmlns:p14="http://schemas.microsoft.com/office/powerpoint/2010/main" val="244157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524" b="-1349"/>
          <a:stretch/>
        </p:blipFill>
        <p:spPr>
          <a:xfrm>
            <a:off x="549275" y="534769"/>
            <a:ext cx="8042276" cy="6122692"/>
          </a:xfrm>
        </p:spPr>
      </p:pic>
    </p:spTree>
    <p:extLst>
      <p:ext uri="{BB962C8B-B14F-4D97-AF65-F5344CB8AC3E}">
        <p14:creationId xmlns:p14="http://schemas.microsoft.com/office/powerpoint/2010/main" val="1952947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Radiation Budget</a:t>
            </a:r>
            <a:endParaRPr lang="en-US" dirty="0"/>
          </a:p>
        </p:txBody>
      </p:sp>
      <p:sp>
        <p:nvSpPr>
          <p:cNvPr id="3" name="Content Placeholder 2"/>
          <p:cNvSpPr>
            <a:spLocks noGrp="1"/>
          </p:cNvSpPr>
          <p:nvPr>
            <p:ph idx="1"/>
          </p:nvPr>
        </p:nvSpPr>
        <p:spPr>
          <a:xfrm>
            <a:off x="190500" y="1600201"/>
            <a:ext cx="8699500" cy="4343400"/>
          </a:xfrm>
        </p:spPr>
        <p:txBody>
          <a:bodyPr>
            <a:normAutofit lnSpcReduction="10000"/>
          </a:bodyPr>
          <a:lstStyle/>
          <a:p>
            <a:r>
              <a:rPr lang="en-US" dirty="0" smtClean="0"/>
              <a:t>Net radiation budget    = incoming radiation – outgoing 					radiation </a:t>
            </a:r>
          </a:p>
          <a:p>
            <a:pPr marL="0" indent="0">
              <a:buNone/>
            </a:pPr>
            <a:r>
              <a:rPr lang="en-US" dirty="0"/>
              <a:t>	</a:t>
            </a:r>
            <a:r>
              <a:rPr lang="en-US" dirty="0" smtClean="0"/>
              <a:t>			= zero</a:t>
            </a:r>
          </a:p>
          <a:p>
            <a:r>
              <a:rPr lang="en-US" dirty="0" smtClean="0"/>
              <a:t>If more incoming radiation was received, the Earth would warm, and if less than the Earth would cool.</a:t>
            </a:r>
          </a:p>
          <a:p>
            <a:r>
              <a:rPr lang="en-US" dirty="0" smtClean="0"/>
              <a:t>The net radiation budget is not the same in all areas – still need to consider latitude and albedo.</a:t>
            </a:r>
          </a:p>
          <a:p>
            <a:r>
              <a:rPr lang="en-US" dirty="0" smtClean="0"/>
              <a:t>The albedo of a surface is the percent of the incoming solar radiation that it reflects.</a:t>
            </a:r>
            <a:endParaRPr lang="en-US" dirty="0"/>
          </a:p>
        </p:txBody>
      </p:sp>
    </p:spTree>
    <p:extLst>
      <p:ext uri="{BB962C8B-B14F-4D97-AF65-F5344CB8AC3E}">
        <p14:creationId xmlns:p14="http://schemas.microsoft.com/office/powerpoint/2010/main" val="3034919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69875" y="4349750"/>
            <a:ext cx="3005664" cy="2254249"/>
          </a:xfrm>
          <a:prstGeom prst="rect">
            <a:avLst/>
          </a:prstGeom>
        </p:spPr>
      </p:pic>
      <p:sp>
        <p:nvSpPr>
          <p:cNvPr id="2" name="Title 1"/>
          <p:cNvSpPr>
            <a:spLocks noGrp="1"/>
          </p:cNvSpPr>
          <p:nvPr>
            <p:ph type="title"/>
          </p:nvPr>
        </p:nvSpPr>
        <p:spPr/>
        <p:txBody>
          <a:bodyPr/>
          <a:lstStyle/>
          <a:p>
            <a:r>
              <a:rPr lang="en-US" dirty="0" smtClean="0"/>
              <a:t>Albedo</a:t>
            </a:r>
            <a:endParaRPr lang="en-US" dirty="0"/>
          </a:p>
        </p:txBody>
      </p:sp>
      <p:sp>
        <p:nvSpPr>
          <p:cNvPr id="3" name="Content Placeholder 2"/>
          <p:cNvSpPr>
            <a:spLocks noGrp="1"/>
          </p:cNvSpPr>
          <p:nvPr>
            <p:ph idx="1"/>
          </p:nvPr>
        </p:nvSpPr>
        <p:spPr/>
        <p:txBody>
          <a:bodyPr/>
          <a:lstStyle/>
          <a:p>
            <a:r>
              <a:rPr lang="en-US" dirty="0" smtClean="0"/>
              <a:t>Which area would have the highest albedo?  The lowest?</a:t>
            </a:r>
            <a:endParaRPr lang="en-US" dirty="0"/>
          </a:p>
        </p:txBody>
      </p:sp>
      <p:pic>
        <p:nvPicPr>
          <p:cNvPr id="6" name="Picture 5"/>
          <p:cNvPicPr>
            <a:picLocks noChangeAspect="1"/>
          </p:cNvPicPr>
          <p:nvPr/>
        </p:nvPicPr>
        <p:blipFill>
          <a:blip r:embed="rId3"/>
          <a:stretch>
            <a:fillRect/>
          </a:stretch>
        </p:blipFill>
        <p:spPr>
          <a:xfrm>
            <a:off x="5249614" y="2114208"/>
            <a:ext cx="3341937" cy="2505417"/>
          </a:xfrm>
          <a:prstGeom prst="rect">
            <a:avLst/>
          </a:prstGeom>
        </p:spPr>
      </p:pic>
      <p:pic>
        <p:nvPicPr>
          <p:cNvPr id="5" name="Picture 4"/>
          <p:cNvPicPr>
            <a:picLocks noChangeAspect="1"/>
          </p:cNvPicPr>
          <p:nvPr/>
        </p:nvPicPr>
        <p:blipFill>
          <a:blip r:embed="rId4"/>
          <a:stretch>
            <a:fillRect/>
          </a:stretch>
        </p:blipFill>
        <p:spPr>
          <a:xfrm>
            <a:off x="3086100" y="4349750"/>
            <a:ext cx="2836333" cy="2127250"/>
          </a:xfrm>
          <a:prstGeom prst="rect">
            <a:avLst/>
          </a:prstGeom>
        </p:spPr>
      </p:pic>
      <p:pic>
        <p:nvPicPr>
          <p:cNvPr id="7" name="Picture 6"/>
          <p:cNvPicPr>
            <a:picLocks noChangeAspect="1"/>
          </p:cNvPicPr>
          <p:nvPr/>
        </p:nvPicPr>
        <p:blipFill>
          <a:blip r:embed="rId5"/>
          <a:stretch>
            <a:fillRect/>
          </a:stretch>
        </p:blipFill>
        <p:spPr>
          <a:xfrm>
            <a:off x="6107919" y="4349750"/>
            <a:ext cx="2705100" cy="2028825"/>
          </a:xfrm>
          <a:prstGeom prst="rect">
            <a:avLst/>
          </a:prstGeom>
        </p:spPr>
      </p:pic>
      <p:pic>
        <p:nvPicPr>
          <p:cNvPr id="4" name="Picture 3"/>
          <p:cNvPicPr>
            <a:picLocks noChangeAspect="1"/>
          </p:cNvPicPr>
          <p:nvPr/>
        </p:nvPicPr>
        <p:blipFill>
          <a:blip r:embed="rId6"/>
          <a:stretch>
            <a:fillRect/>
          </a:stretch>
        </p:blipFill>
        <p:spPr>
          <a:xfrm>
            <a:off x="1220258" y="2435225"/>
            <a:ext cx="3721100" cy="2184400"/>
          </a:xfrm>
          <a:prstGeom prst="rect">
            <a:avLst/>
          </a:prstGeom>
        </p:spPr>
      </p:pic>
    </p:spTree>
    <p:extLst>
      <p:ext uri="{BB962C8B-B14F-4D97-AF65-F5344CB8AC3E}">
        <p14:creationId xmlns:p14="http://schemas.microsoft.com/office/powerpoint/2010/main" val="1616251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Energy Transfer</a:t>
            </a:r>
            <a:endParaRPr lang="en-US" dirty="0"/>
          </a:p>
        </p:txBody>
      </p:sp>
      <p:sp>
        <p:nvSpPr>
          <p:cNvPr id="3" name="Content Placeholder 2"/>
          <p:cNvSpPr>
            <a:spLocks noGrp="1"/>
          </p:cNvSpPr>
          <p:nvPr>
            <p:ph idx="1"/>
          </p:nvPr>
        </p:nvSpPr>
        <p:spPr/>
        <p:txBody>
          <a:bodyPr>
            <a:normAutofit/>
          </a:bodyPr>
          <a:lstStyle/>
          <a:p>
            <a:r>
              <a:rPr lang="en-US" sz="2800" dirty="0" smtClean="0"/>
              <a:t>Thermal energy always transfers from an area of high temperature to an area of low temperature.</a:t>
            </a:r>
          </a:p>
          <a:p>
            <a:r>
              <a:rPr lang="en-US" sz="2800" dirty="0" smtClean="0"/>
              <a:t>There are three ways energy can be transferred:</a:t>
            </a:r>
          </a:p>
          <a:p>
            <a:pPr lvl="1"/>
            <a:r>
              <a:rPr lang="en-US" sz="2800" dirty="0" smtClean="0"/>
              <a:t>Radiation</a:t>
            </a:r>
          </a:p>
          <a:p>
            <a:pPr lvl="1"/>
            <a:r>
              <a:rPr lang="en-US" sz="2800" dirty="0" smtClean="0"/>
              <a:t>Conduction</a:t>
            </a:r>
          </a:p>
          <a:p>
            <a:pPr lvl="1"/>
            <a:r>
              <a:rPr lang="en-US" sz="2800" dirty="0" smtClean="0"/>
              <a:t>Convection </a:t>
            </a:r>
          </a:p>
        </p:txBody>
      </p:sp>
    </p:spTree>
    <p:extLst>
      <p:ext uri="{BB962C8B-B14F-4D97-AF65-F5344CB8AC3E}">
        <p14:creationId xmlns:p14="http://schemas.microsoft.com/office/powerpoint/2010/main" val="29724298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88</TotalTime>
  <Words>936</Words>
  <Application>Microsoft Macintosh PowerPoint</Application>
  <PresentationFormat>On-screen Show (4:3)</PresentationFormat>
  <Paragraphs>67</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Breeze</vt:lpstr>
      <vt:lpstr>Climate Change</vt:lpstr>
      <vt:lpstr>Greenhouses</vt:lpstr>
      <vt:lpstr>PowerPoint Presentation</vt:lpstr>
      <vt:lpstr>Natural Greenhouse Effect</vt:lpstr>
      <vt:lpstr>Net Radiation Budget</vt:lpstr>
      <vt:lpstr>PowerPoint Presentation</vt:lpstr>
      <vt:lpstr>Net Radiation Budget</vt:lpstr>
      <vt:lpstr>Albedo</vt:lpstr>
      <vt:lpstr>Thermal Energy Transfer</vt:lpstr>
      <vt:lpstr>Radiation</vt:lpstr>
      <vt:lpstr>Conduction</vt:lpstr>
      <vt:lpstr>Convection</vt:lpstr>
      <vt:lpstr>PowerPoint Presentation</vt:lpstr>
      <vt:lpstr>Energy Transfer in the Atmosphere</vt:lpstr>
      <vt:lpstr>The Coriolis Effect</vt:lpstr>
      <vt:lpstr>PowerPoint Presentation</vt:lpstr>
      <vt:lpstr>Global Winds vs. Jet Streams</vt:lpstr>
      <vt:lpstr>Energy Transfer in the Hydrosphere</vt:lpstr>
      <vt:lpstr>Energy Transfer in the Oceans</vt:lpstr>
      <vt:lpstr>Global Ocean Currents</vt:lpstr>
      <vt:lpstr>Homework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dc:title>
  <dc:creator>Template</dc:creator>
  <cp:lastModifiedBy>Template</cp:lastModifiedBy>
  <cp:revision>10</cp:revision>
  <dcterms:created xsi:type="dcterms:W3CDTF">2014-11-11T14:10:39Z</dcterms:created>
  <dcterms:modified xsi:type="dcterms:W3CDTF">2014-11-11T16:08:00Z</dcterms:modified>
</cp:coreProperties>
</file>