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4" r:id="rId8"/>
    <p:sldId id="262" r:id="rId9"/>
    <p:sldId id="263" r:id="rId10"/>
    <p:sldId id="265" r:id="rId1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0" d="100"/>
          <a:sy n="90" d="100"/>
        </p:scale>
        <p:origin x="-46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6"/>
          <p:cNvSpPr/>
          <p:nvPr/>
        </p:nvSpPr>
        <p:spPr>
          <a:xfrm>
            <a:off x="1328738" y="1295400"/>
            <a:ext cx="6486525" cy="3152775"/>
          </a:xfrm>
          <a:prstGeom prst="rect">
            <a:avLst/>
          </a:prstGeom>
          <a:ln w="3175">
            <a:solidFill>
              <a:schemeClr val="bg1"/>
            </a:solidFill>
          </a:ln>
          <a:effectLst>
            <a:outerShdw blurRad="63500" sx="100500" sy="100500" algn="ctr" rotWithShape="0">
              <a:prstClr val="black">
                <a:alpha val="50000"/>
              </a:prstClr>
            </a:outerShdw>
          </a:effectLst>
        </p:spPr>
        <p:txBody>
          <a:bodyPr>
            <a:normAutofit/>
          </a:bodyPr>
          <a:lstStyle/>
          <a:p>
            <a:pPr defTabSz="914400" fontAlgn="auto">
              <a:spcBef>
                <a:spcPts val="2000"/>
              </a:spcBef>
              <a:spcAft>
                <a:spcPts val="0"/>
              </a:spcAft>
              <a:buClr>
                <a:schemeClr val="accent1">
                  <a:lumMod val="60000"/>
                  <a:lumOff val="40000"/>
                </a:schemeClr>
              </a:buClr>
              <a:buSzPct val="110000"/>
              <a:buFont typeface="Wingdings 2" pitchFamily="18" charset="2"/>
              <a:buNone/>
              <a:defRPr/>
            </a:pPr>
            <a:endParaRPr sz="3200">
              <a:solidFill>
                <a:schemeClr val="tx1">
                  <a:lumMod val="65000"/>
                  <a:lumOff val="35000"/>
                </a:schemeClr>
              </a:solidFill>
              <a:latin typeface="+mn-lt"/>
              <a:cs typeface="+mn-cs"/>
            </a:endParaRPr>
          </a:p>
        </p:txBody>
      </p:sp>
      <p:sp>
        <p:nvSpPr>
          <p:cNvPr id="2" name="Title 1"/>
          <p:cNvSpPr>
            <a:spLocks noGrp="1"/>
          </p:cNvSpPr>
          <p:nvPr>
            <p:ph type="ctrTitle"/>
          </p:nvPr>
        </p:nvSpPr>
        <p:spPr>
          <a:xfrm>
            <a:off x="1322921" y="1523999"/>
            <a:ext cx="6498158" cy="1724867"/>
          </a:xfr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CA" smtClean="0"/>
              <a:t>Click to edit Master title style</a:t>
            </a:r>
            <a:endParaRPr/>
          </a:p>
        </p:txBody>
      </p:sp>
      <p:sp>
        <p:nvSpPr>
          <p:cNvPr id="3" name="Subtitle 2"/>
          <p:cNvSpPr>
            <a:spLocks noGrp="1"/>
          </p:cNvSpPr>
          <p:nvPr>
            <p:ph type="subTitle" idx="1"/>
          </p:nvPr>
        </p:nvSpPr>
        <p:spPr>
          <a:xfrm>
            <a:off x="1322921" y="3299012"/>
            <a:ext cx="6498159" cy="916641"/>
          </a:xfrm>
        </p:spPr>
        <p:txBody>
          <a:bodyPr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5" name="Date Placeholder 3"/>
          <p:cNvSpPr>
            <a:spLocks noGrp="1"/>
          </p:cNvSpPr>
          <p:nvPr>
            <p:ph type="dt" sz="half" idx="10"/>
          </p:nvPr>
        </p:nvSpPr>
        <p:spPr/>
        <p:txBody>
          <a:bodyPr/>
          <a:lstStyle>
            <a:lvl1pPr>
              <a:defRPr/>
            </a:lvl1pPr>
          </a:lstStyle>
          <a:p>
            <a:pPr>
              <a:defRPr/>
            </a:pPr>
            <a:fld id="{D30F4370-C59B-4986-B682-377C966F78B2}" type="datetimeFigureOut">
              <a:rPr lang="en-US"/>
              <a:pPr>
                <a:defRPr/>
              </a:pPr>
              <a:t>11/25/2014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A552FC4-9BC4-4889-B682-520FB0FD625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lstStyle>
            <a:lvl1pPr algn="ctr">
              <a:defRPr sz="3600" b="0"/>
            </a:lvl1pPr>
          </a:lstStyle>
          <a:p>
            <a:r>
              <a:rPr lang="en-CA"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smtClean="0"/>
              <a:t>Drag picture to placeholder or click icon to add</a:t>
            </a:r>
            <a:endParaRPr noProof="0"/>
          </a:p>
        </p:txBody>
      </p:sp>
      <p:sp>
        <p:nvSpPr>
          <p:cNvPr id="5" name="Date Placeholder 3"/>
          <p:cNvSpPr>
            <a:spLocks noGrp="1"/>
          </p:cNvSpPr>
          <p:nvPr>
            <p:ph type="dt" sz="half" idx="10"/>
          </p:nvPr>
        </p:nvSpPr>
        <p:spPr/>
        <p:txBody>
          <a:bodyPr/>
          <a:lstStyle>
            <a:lvl1pPr>
              <a:defRPr/>
            </a:lvl1pPr>
          </a:lstStyle>
          <a:p>
            <a:pPr>
              <a:defRPr/>
            </a:pPr>
            <a:fld id="{B9F2ED30-B468-414A-BAB3-3C76122B533D}" type="datetimeFigureOut">
              <a:rPr lang="en-US"/>
              <a:pPr>
                <a:defRPr/>
              </a:pPr>
              <a:t>11/25/2014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3C72403-D8DE-4CDA-BB2A-1803AA83D13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786248BA-C7D6-4B87-AA94-ECD1B2BEFAE1}" type="datetimeFigureOut">
              <a:rPr lang="en-US"/>
              <a:pPr>
                <a:defRPr/>
              </a:pPr>
              <a:t>11/25/2014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95D3DB-1440-4684-AF12-9420BBB4356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CA"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A0942F7A-F9FE-4B07-969D-5A9D935A1FA4}" type="datetimeFigureOut">
              <a:rPr lang="en-US"/>
              <a:pPr>
                <a:defRPr/>
              </a:pPr>
              <a:t>11/25/2014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686709-007F-4295-B526-8C179403CC1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E2C66078-22CA-4F2E-A6E8-FA376C4409D3}" type="datetimeFigureOut">
              <a:rPr lang="en-US"/>
              <a:pPr>
                <a:defRPr/>
              </a:pPr>
              <a:t>11/25/2014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908B93-A8EB-41EA-812F-73DB82D7FC7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CA"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smtClean="0"/>
              <a:t>Drag picture to placeholder or click icon to add</a:t>
            </a:r>
            <a:endParaRPr noProof="0"/>
          </a:p>
        </p:txBody>
      </p:sp>
      <p:sp>
        <p:nvSpPr>
          <p:cNvPr id="5" name="Date Placeholder 3"/>
          <p:cNvSpPr>
            <a:spLocks noGrp="1"/>
          </p:cNvSpPr>
          <p:nvPr>
            <p:ph type="dt" sz="half" idx="14"/>
          </p:nvPr>
        </p:nvSpPr>
        <p:spPr/>
        <p:txBody>
          <a:bodyPr/>
          <a:lstStyle>
            <a:lvl1pPr>
              <a:defRPr/>
            </a:lvl1pPr>
          </a:lstStyle>
          <a:p>
            <a:pPr>
              <a:defRPr/>
            </a:pPr>
            <a:fld id="{DD8006B1-D864-4D0B-BA72-AC3749257EC2}" type="datetimeFigureOut">
              <a:rPr lang="en-US"/>
              <a:pPr>
                <a:defRPr/>
              </a:pPr>
              <a:t>11/25/2014</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2D1B3ABF-A5E6-47D2-B15C-6243F5AFD03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lstStyle>
            <a:lvl1pPr algn="ctr">
              <a:defRPr sz="4600" b="0" cap="none" baseline="0"/>
            </a:lvl1pPr>
          </a:lstStyle>
          <a:p>
            <a:r>
              <a:rPr lang="en-CA"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390ECC7-C268-4E7A-97E7-92EC04F4B089}" type="datetimeFigureOut">
              <a:rPr lang="en-US"/>
              <a:pPr>
                <a:defRPr/>
              </a:pPr>
              <a:t>11/25/2014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BD40B4-D7FA-4C8C-A7E8-7760139638B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CA"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3"/>
          <p:cNvSpPr>
            <a:spLocks noGrp="1"/>
          </p:cNvSpPr>
          <p:nvPr>
            <p:ph type="dt" sz="half" idx="10"/>
          </p:nvPr>
        </p:nvSpPr>
        <p:spPr/>
        <p:txBody>
          <a:bodyPr/>
          <a:lstStyle>
            <a:lvl1pPr>
              <a:defRPr/>
            </a:lvl1pPr>
          </a:lstStyle>
          <a:p>
            <a:pPr>
              <a:defRPr/>
            </a:pPr>
            <a:fld id="{A7B6FDC3-FC9D-4899-ADE9-BC2056BA98F3}" type="datetimeFigureOut">
              <a:rPr lang="en-US"/>
              <a:pPr>
                <a:defRPr/>
              </a:pPr>
              <a:t>11/25/2014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2A5294-AAFA-4C96-880D-259A75939F7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CA"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7" name="Date Placeholder 3"/>
          <p:cNvSpPr>
            <a:spLocks noGrp="1"/>
          </p:cNvSpPr>
          <p:nvPr>
            <p:ph type="dt" sz="half" idx="10"/>
          </p:nvPr>
        </p:nvSpPr>
        <p:spPr/>
        <p:txBody>
          <a:bodyPr/>
          <a:lstStyle>
            <a:lvl1pPr>
              <a:defRPr/>
            </a:lvl1pPr>
          </a:lstStyle>
          <a:p>
            <a:pPr>
              <a:defRPr/>
            </a:pPr>
            <a:fld id="{B307F6EB-A6F4-4F34-A0A7-3725289A8B6B}" type="datetimeFigureOut">
              <a:rPr lang="en-US"/>
              <a:pPr>
                <a:defRPr/>
              </a:pPr>
              <a:t>11/25/2014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360A1E2-6406-401E-AE47-3D3A54F2507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B8FD2F2C-1F9C-47FA-896E-2F71B2B91233}" type="datetimeFigureOut">
              <a:rPr lang="en-US"/>
              <a:pPr>
                <a:defRPr/>
              </a:pPr>
              <a:t>11/25/2014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806B53B-BF33-406F-BCAB-A105C39C6E2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435DC9-3559-40DF-9B47-4FC12909B4F1}" type="datetimeFigureOut">
              <a:rPr lang="en-US"/>
              <a:pPr>
                <a:defRPr/>
              </a:pPr>
              <a:t>11/25/2014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D3DB702-5DC8-4957-BDEE-5D49219C682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lstStyle>
            <a:lvl1pPr algn="ctr">
              <a:defRPr sz="3600" b="0"/>
            </a:lvl1pPr>
          </a:lstStyle>
          <a:p>
            <a:r>
              <a:rPr lang="en-CA"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F5EE473-0119-4C06-A42B-2F83508ED757}" type="datetimeFigureOut">
              <a:rPr lang="en-US"/>
              <a:pPr>
                <a:defRPr/>
              </a:pPr>
              <a:t>11/25/2014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006F405-691A-42BE-9449-71B4CB694CC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9275" y="107950"/>
            <a:ext cx="8042275" cy="13366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CA" smtClean="0"/>
              <a:t>Click to edit Master title style</a:t>
            </a:r>
            <a:endParaRPr lang="en-US" smtClean="0"/>
          </a:p>
        </p:txBody>
      </p:sp>
      <p:sp>
        <p:nvSpPr>
          <p:cNvPr id="1027" name="Text Placeholder 2"/>
          <p:cNvSpPr>
            <a:spLocks noGrp="1"/>
          </p:cNvSpPr>
          <p:nvPr>
            <p:ph type="body" idx="1"/>
          </p:nvPr>
        </p:nvSpPr>
        <p:spPr bwMode="auto">
          <a:xfrm>
            <a:off x="549275" y="1600200"/>
            <a:ext cx="8042275"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smtClean="0"/>
          </a:p>
        </p:txBody>
      </p:sp>
      <p:sp>
        <p:nvSpPr>
          <p:cNvPr id="4" name="Date Placeholder 3"/>
          <p:cNvSpPr>
            <a:spLocks noGrp="1"/>
          </p:cNvSpPr>
          <p:nvPr>
            <p:ph type="dt" sz="half" idx="2"/>
          </p:nvPr>
        </p:nvSpPr>
        <p:spPr>
          <a:xfrm>
            <a:off x="5629275" y="6275388"/>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cs typeface="+mn-cs"/>
              </a:defRPr>
            </a:lvl1pPr>
          </a:lstStyle>
          <a:p>
            <a:pPr>
              <a:defRPr/>
            </a:pPr>
            <a:fld id="{9F9DA171-F377-4829-AE81-BCA32CB95637}" type="datetimeFigureOut">
              <a:rPr lang="en-US"/>
              <a:pPr>
                <a:defRPr/>
              </a:pPr>
              <a:t>11/25/2014</a:t>
            </a:fld>
            <a:endParaRPr lang="en-US"/>
          </a:p>
        </p:txBody>
      </p:sp>
      <p:sp>
        <p:nvSpPr>
          <p:cNvPr id="5" name="Footer Placeholder 4"/>
          <p:cNvSpPr>
            <a:spLocks noGrp="1"/>
          </p:cNvSpPr>
          <p:nvPr>
            <p:ph type="ftr" sz="quarter" idx="3"/>
          </p:nvPr>
        </p:nvSpPr>
        <p:spPr>
          <a:xfrm>
            <a:off x="265113" y="6275388"/>
            <a:ext cx="4840287" cy="365125"/>
          </a:xfrm>
          <a:prstGeom prst="rect">
            <a:avLst/>
          </a:prstGeom>
        </p:spPr>
        <p:txBody>
          <a:bodyPr vert="horz" lIns="91440" tIns="45720" rIns="91440" bIns="45720" rtlCol="0" anchor="ctr"/>
          <a:lstStyle>
            <a:lvl1pPr algn="l" fontAlgn="auto">
              <a:spcBef>
                <a:spcPts val="0"/>
              </a:spcBef>
              <a:spcAft>
                <a:spcPts val="0"/>
              </a:spcAft>
              <a:defRPr sz="1200">
                <a:solidFill>
                  <a:schemeClr val="bg1"/>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7897813" y="6275388"/>
            <a:ext cx="990600" cy="365125"/>
          </a:xfrm>
          <a:prstGeom prst="rect">
            <a:avLst/>
          </a:prstGeom>
        </p:spPr>
        <p:txBody>
          <a:bodyPr vert="horz" lIns="91440" tIns="45720" rIns="91440" bIns="45720" rtlCol="0" anchor="ctr"/>
          <a:lstStyle>
            <a:lvl1pPr algn="r" fontAlgn="auto">
              <a:spcBef>
                <a:spcPts val="0"/>
              </a:spcBef>
              <a:spcAft>
                <a:spcPts val="0"/>
              </a:spcAft>
              <a:defRPr sz="3600" smtClean="0">
                <a:solidFill>
                  <a:schemeClr val="bg1"/>
                </a:solidFill>
                <a:latin typeface="+mn-lt"/>
                <a:cs typeface="+mn-cs"/>
              </a:defRPr>
            </a:lvl1pPr>
          </a:lstStyle>
          <a:p>
            <a:pPr>
              <a:defRPr/>
            </a:pPr>
            <a:fld id="{C2DD3293-640A-4CE8-82DB-61B8846FF5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600" kern="1200">
          <a:solidFill>
            <a:schemeClr val="accent1"/>
          </a:solidFill>
          <a:latin typeface="+mj-lt"/>
          <a:ea typeface="+mj-ea"/>
          <a:cs typeface="+mj-cs"/>
        </a:defRPr>
      </a:lvl1pPr>
      <a:lvl2pPr algn="ctr" rtl="0" fontAlgn="base">
        <a:spcBef>
          <a:spcPct val="0"/>
        </a:spcBef>
        <a:spcAft>
          <a:spcPct val="0"/>
        </a:spcAft>
        <a:defRPr sz="4600">
          <a:solidFill>
            <a:schemeClr val="accent1"/>
          </a:solidFill>
          <a:latin typeface="News Gothic MT"/>
        </a:defRPr>
      </a:lvl2pPr>
      <a:lvl3pPr algn="ctr" rtl="0" fontAlgn="base">
        <a:spcBef>
          <a:spcPct val="0"/>
        </a:spcBef>
        <a:spcAft>
          <a:spcPct val="0"/>
        </a:spcAft>
        <a:defRPr sz="4600">
          <a:solidFill>
            <a:schemeClr val="accent1"/>
          </a:solidFill>
          <a:latin typeface="News Gothic MT"/>
        </a:defRPr>
      </a:lvl3pPr>
      <a:lvl4pPr algn="ctr" rtl="0" fontAlgn="base">
        <a:spcBef>
          <a:spcPct val="0"/>
        </a:spcBef>
        <a:spcAft>
          <a:spcPct val="0"/>
        </a:spcAft>
        <a:defRPr sz="4600">
          <a:solidFill>
            <a:schemeClr val="accent1"/>
          </a:solidFill>
          <a:latin typeface="News Gothic MT"/>
        </a:defRPr>
      </a:lvl4pPr>
      <a:lvl5pPr algn="ctr" rtl="0" fontAlgn="base">
        <a:spcBef>
          <a:spcPct val="0"/>
        </a:spcBef>
        <a:spcAft>
          <a:spcPct val="0"/>
        </a:spcAft>
        <a:defRPr sz="4600">
          <a:solidFill>
            <a:schemeClr val="accent1"/>
          </a:solidFill>
          <a:latin typeface="News Gothic MT"/>
        </a:defRPr>
      </a:lvl5pPr>
      <a:lvl6pPr marL="457200" algn="ctr" rtl="0" fontAlgn="base">
        <a:spcBef>
          <a:spcPct val="0"/>
        </a:spcBef>
        <a:spcAft>
          <a:spcPct val="0"/>
        </a:spcAft>
        <a:defRPr sz="4600">
          <a:solidFill>
            <a:schemeClr val="accent1"/>
          </a:solidFill>
          <a:latin typeface="News Gothic MT"/>
        </a:defRPr>
      </a:lvl6pPr>
      <a:lvl7pPr marL="914400" algn="ctr" rtl="0" fontAlgn="base">
        <a:spcBef>
          <a:spcPct val="0"/>
        </a:spcBef>
        <a:spcAft>
          <a:spcPct val="0"/>
        </a:spcAft>
        <a:defRPr sz="4600">
          <a:solidFill>
            <a:schemeClr val="accent1"/>
          </a:solidFill>
          <a:latin typeface="News Gothic MT"/>
        </a:defRPr>
      </a:lvl7pPr>
      <a:lvl8pPr marL="1371600" algn="ctr" rtl="0" fontAlgn="base">
        <a:spcBef>
          <a:spcPct val="0"/>
        </a:spcBef>
        <a:spcAft>
          <a:spcPct val="0"/>
        </a:spcAft>
        <a:defRPr sz="4600">
          <a:solidFill>
            <a:schemeClr val="accent1"/>
          </a:solidFill>
          <a:latin typeface="News Gothic MT"/>
        </a:defRPr>
      </a:lvl8pPr>
      <a:lvl9pPr marL="1828800" algn="ctr" rtl="0" fontAlgn="base">
        <a:spcBef>
          <a:spcPct val="0"/>
        </a:spcBef>
        <a:spcAft>
          <a:spcPct val="0"/>
        </a:spcAft>
        <a:defRPr sz="4600">
          <a:solidFill>
            <a:schemeClr val="accent1"/>
          </a:solidFill>
          <a:latin typeface="News Gothic MT"/>
        </a:defRPr>
      </a:lvl9pPr>
    </p:titleStyle>
    <p:bodyStyle>
      <a:lvl1pPr marL="349250" indent="-349250" algn="l" rtl="0" fontAlgn="base">
        <a:spcBef>
          <a:spcPts val="2000"/>
        </a:spcBef>
        <a:spcAft>
          <a:spcPct val="0"/>
        </a:spcAft>
        <a:buClr>
          <a:srgbClr val="267CF2"/>
        </a:buClr>
        <a:buSzPct val="110000"/>
        <a:buFont typeface="Wingdings 2" pitchFamily="18" charset="2"/>
        <a:buChar char=""/>
        <a:defRPr sz="2400" kern="1200">
          <a:solidFill>
            <a:srgbClr val="595959"/>
          </a:solidFill>
          <a:latin typeface="+mn-lt"/>
          <a:ea typeface="+mn-ea"/>
          <a:cs typeface="+mn-cs"/>
        </a:defRPr>
      </a:lvl1pPr>
      <a:lvl2pPr marL="685800" indent="-336550" algn="l" rtl="0" fontAlgn="base">
        <a:spcBef>
          <a:spcPts val="600"/>
        </a:spcBef>
        <a:spcAft>
          <a:spcPct val="0"/>
        </a:spcAft>
        <a:buClr>
          <a:srgbClr val="05295B"/>
        </a:buClr>
        <a:buSzPct val="110000"/>
        <a:buFont typeface="Wingdings 2" pitchFamily="18" charset="2"/>
        <a:buChar char=""/>
        <a:defRPr sz="2200" kern="1200">
          <a:solidFill>
            <a:srgbClr val="595959"/>
          </a:solidFill>
          <a:latin typeface="+mn-lt"/>
          <a:ea typeface="+mn-ea"/>
          <a:cs typeface="+mn-cs"/>
        </a:defRPr>
      </a:lvl2pPr>
      <a:lvl3pPr marL="968375" indent="-282575" algn="l" rtl="0" fontAlgn="base">
        <a:spcBef>
          <a:spcPts val="600"/>
        </a:spcBef>
        <a:spcAft>
          <a:spcPct val="0"/>
        </a:spcAft>
        <a:buClr>
          <a:srgbClr val="267CF2"/>
        </a:buClr>
        <a:buSzPct val="110000"/>
        <a:buFont typeface="Wingdings 2" pitchFamily="18" charset="2"/>
        <a:buChar char=""/>
        <a:defRPr sz="2000" kern="1200">
          <a:solidFill>
            <a:srgbClr val="595959"/>
          </a:solidFill>
          <a:latin typeface="+mn-lt"/>
          <a:ea typeface="+mn-ea"/>
          <a:cs typeface="+mn-cs"/>
        </a:defRPr>
      </a:lvl3pPr>
      <a:lvl4pPr marL="1263650" indent="-295275" algn="l" rtl="0" fontAlgn="base">
        <a:spcBef>
          <a:spcPts val="600"/>
        </a:spcBef>
        <a:spcAft>
          <a:spcPct val="0"/>
        </a:spcAft>
        <a:buClr>
          <a:srgbClr val="05295B"/>
        </a:buClr>
        <a:buSzPct val="110000"/>
        <a:buFont typeface="Wingdings 2" pitchFamily="18" charset="2"/>
        <a:buChar char=""/>
        <a:defRPr kern="1200">
          <a:solidFill>
            <a:srgbClr val="595959"/>
          </a:solidFill>
          <a:latin typeface="+mn-lt"/>
          <a:ea typeface="+mn-ea"/>
          <a:cs typeface="+mn-cs"/>
        </a:defRPr>
      </a:lvl4pPr>
      <a:lvl5pPr marL="1546225" indent="-282575" algn="l" rtl="0" fontAlgn="base">
        <a:spcBef>
          <a:spcPts val="600"/>
        </a:spcBef>
        <a:spcAft>
          <a:spcPct val="0"/>
        </a:spcAft>
        <a:buClr>
          <a:srgbClr val="267CF2"/>
        </a:buClr>
        <a:buSzPct val="110000"/>
        <a:buFont typeface="Wingdings 2" pitchFamily="18" charset="2"/>
        <a:buChar char=""/>
        <a:defRPr kern="1200">
          <a:solidFill>
            <a:srgbClr val="595959"/>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FO46sPwm4x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388" y="1524000"/>
            <a:ext cx="6499225" cy="1725613"/>
          </a:xfrm>
        </p:spPr>
        <p:txBody>
          <a:bodyPr/>
          <a:lstStyle/>
          <a:p>
            <a:pPr fontAlgn="auto">
              <a:spcAft>
                <a:spcPts val="0"/>
              </a:spcAft>
              <a:defRPr/>
            </a:pPr>
            <a:r>
              <a:rPr lang="en-US" b="1" dirty="0" smtClean="0"/>
              <a:t>Climate Change</a:t>
            </a:r>
            <a:endParaRPr lang="en-US" b="1" dirty="0"/>
          </a:p>
        </p:txBody>
      </p:sp>
      <p:sp>
        <p:nvSpPr>
          <p:cNvPr id="3" name="Subtitle 2"/>
          <p:cNvSpPr>
            <a:spLocks noGrp="1"/>
          </p:cNvSpPr>
          <p:nvPr>
            <p:ph type="subTitle" idx="1"/>
          </p:nvPr>
        </p:nvSpPr>
        <p:spPr>
          <a:xfrm>
            <a:off x="1322388" y="3298825"/>
            <a:ext cx="6499225" cy="917575"/>
          </a:xfrm>
        </p:spPr>
        <p:txBody>
          <a:bodyPr/>
          <a:lstStyle/>
          <a:p>
            <a:pPr fontAlgn="auto">
              <a:spcAft>
                <a:spcPts val="0"/>
              </a:spcAft>
              <a:defRPr/>
            </a:pPr>
            <a:r>
              <a:rPr lang="en-US" sz="2400" dirty="0" smtClean="0"/>
              <a:t>Lesson # 7 – Action on Climate Change (9.2 of Textbook)</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p:nvPr>
        </p:nvSpPr>
        <p:spPr/>
        <p:txBody>
          <a:bodyPr/>
          <a:lstStyle/>
          <a:p>
            <a:r>
              <a:rPr lang="en-CA" smtClean="0"/>
              <a:t>Homework</a:t>
            </a:r>
          </a:p>
        </p:txBody>
      </p:sp>
      <p:sp>
        <p:nvSpPr>
          <p:cNvPr id="25603" name="Rectangle 3"/>
          <p:cNvSpPr>
            <a:spLocks noGrp="1"/>
          </p:cNvSpPr>
          <p:nvPr>
            <p:ph type="body" idx="1"/>
          </p:nvPr>
        </p:nvSpPr>
        <p:spPr/>
        <p:txBody>
          <a:bodyPr/>
          <a:lstStyle/>
          <a:p>
            <a:r>
              <a:rPr lang="en-CA" smtClean="0"/>
              <a:t>Pg. 360 # 1-5, 7-12, 14-16</a:t>
            </a:r>
          </a:p>
          <a:p>
            <a:r>
              <a:rPr lang="en-CA" smtClean="0"/>
              <a:t>Read “Human Volcano” on page 361</a:t>
            </a:r>
          </a:p>
          <a:p>
            <a:r>
              <a:rPr lang="en-CA" smtClean="0"/>
              <a:t>Videos:</a:t>
            </a:r>
          </a:p>
          <a:p>
            <a:pPr lvl="1"/>
            <a:r>
              <a:rPr lang="en-CA" smtClean="0">
                <a:hlinkClick r:id="rId2"/>
              </a:rPr>
              <a:t>Adapting to Climate Change</a:t>
            </a:r>
            <a:endParaRPr lang="en-CA" smtClean="0"/>
          </a:p>
          <a:p>
            <a:pPr lvl="1"/>
            <a:endParaRPr lang="en-CA"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smtClean="0"/>
              <a:t>Mitigation</a:t>
            </a:r>
          </a:p>
        </p:txBody>
      </p:sp>
      <p:sp>
        <p:nvSpPr>
          <p:cNvPr id="15362" name="Content Placeholder 2"/>
          <p:cNvSpPr>
            <a:spLocks noGrp="1"/>
          </p:cNvSpPr>
          <p:nvPr>
            <p:ph idx="1"/>
          </p:nvPr>
        </p:nvSpPr>
        <p:spPr/>
        <p:txBody>
          <a:bodyPr/>
          <a:lstStyle/>
          <a:p>
            <a:r>
              <a:rPr lang="en-US" smtClean="0"/>
              <a:t>Making something milder or less severe</a:t>
            </a:r>
          </a:p>
          <a:p>
            <a:r>
              <a:rPr lang="en-US" smtClean="0"/>
              <a:t>We are now thinking mitigation because we can’t just get rid of GHGs that are already in our atmosphere.</a:t>
            </a:r>
          </a:p>
          <a:p>
            <a:r>
              <a:rPr lang="en-US" smtClean="0"/>
              <a:t>Ways to mitigate:</a:t>
            </a:r>
          </a:p>
          <a:p>
            <a:pPr lvl="1"/>
            <a:r>
              <a:rPr lang="en-US" smtClean="0"/>
              <a:t>Renewable resources</a:t>
            </a:r>
          </a:p>
          <a:p>
            <a:pPr lvl="1"/>
            <a:r>
              <a:rPr lang="en-US" smtClean="0"/>
              <a:t>Reducing fossil fuel and electricity consumption</a:t>
            </a:r>
          </a:p>
          <a:p>
            <a:pPr lvl="1"/>
            <a:r>
              <a:rPr lang="en-US" smtClean="0"/>
              <a:t>Sequestering CO</a:t>
            </a:r>
            <a:r>
              <a:rPr lang="en-US" baseline="-25000" smtClean="0"/>
              <a:t>2</a:t>
            </a:r>
          </a:p>
          <a:p>
            <a:pPr lvl="1"/>
            <a:r>
              <a:rPr lang="en-US" smtClean="0"/>
              <a:t>Carbon offsets, emissions trading, carbon tax</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smtClean="0"/>
              <a:t>Renewable Resources</a:t>
            </a:r>
          </a:p>
        </p:txBody>
      </p:sp>
      <p:sp>
        <p:nvSpPr>
          <p:cNvPr id="3" name="Content Placeholder 2"/>
          <p:cNvSpPr>
            <a:spLocks noGrp="1"/>
          </p:cNvSpPr>
          <p:nvPr>
            <p:ph idx="1"/>
          </p:nvPr>
        </p:nvSpPr>
        <p:spPr>
          <a:xfrm>
            <a:off x="184150" y="1600200"/>
            <a:ext cx="8739188" cy="5033963"/>
          </a:xfrm>
        </p:spPr>
        <p:txBody>
          <a:bodyPr rtlCol="0">
            <a:normAutofit lnSpcReduction="10000"/>
          </a:bodyPr>
          <a:lstStyle/>
          <a:p>
            <a:pPr fontAlgn="auto">
              <a:spcAft>
                <a:spcPts val="0"/>
              </a:spcAft>
              <a:buClr>
                <a:schemeClr val="accent1">
                  <a:lumMod val="60000"/>
                  <a:lumOff val="40000"/>
                </a:schemeClr>
              </a:buClr>
              <a:defRPr/>
            </a:pPr>
            <a:r>
              <a:rPr lang="en-US" dirty="0" smtClean="0">
                <a:solidFill>
                  <a:schemeClr val="tx1">
                    <a:lumMod val="65000"/>
                    <a:lumOff val="35000"/>
                  </a:schemeClr>
                </a:solidFill>
              </a:rPr>
              <a:t>Small wind farms with 45 turbines can generate enough electricity for 400 homes.</a:t>
            </a:r>
          </a:p>
          <a:p>
            <a:pPr fontAlgn="auto">
              <a:spcAft>
                <a:spcPts val="0"/>
              </a:spcAft>
              <a:buClr>
                <a:schemeClr val="accent1">
                  <a:lumMod val="60000"/>
                  <a:lumOff val="40000"/>
                </a:schemeClr>
              </a:buClr>
              <a:defRPr/>
            </a:pPr>
            <a:r>
              <a:rPr lang="en-US" dirty="0" smtClean="0">
                <a:solidFill>
                  <a:schemeClr val="tx1">
                    <a:lumMod val="65000"/>
                    <a:lumOff val="35000"/>
                  </a:schemeClr>
                </a:solidFill>
              </a:rPr>
              <a:t>Solar panels are not installed in many new homes if desired.</a:t>
            </a:r>
          </a:p>
          <a:p>
            <a:pPr fontAlgn="auto">
              <a:spcAft>
                <a:spcPts val="0"/>
              </a:spcAft>
              <a:buClr>
                <a:schemeClr val="accent1">
                  <a:lumMod val="60000"/>
                  <a:lumOff val="40000"/>
                </a:schemeClr>
              </a:buClr>
              <a:defRPr/>
            </a:pPr>
            <a:r>
              <a:rPr lang="en-US" dirty="0" smtClean="0">
                <a:solidFill>
                  <a:schemeClr val="tx1">
                    <a:lumMod val="65000"/>
                    <a:lumOff val="35000"/>
                  </a:schemeClr>
                </a:solidFill>
              </a:rPr>
              <a:t>Niagara Falls is a large hydro dam that generates electricity from falling water</a:t>
            </a:r>
          </a:p>
          <a:p>
            <a:pPr fontAlgn="auto">
              <a:spcAft>
                <a:spcPts val="0"/>
              </a:spcAft>
              <a:buClr>
                <a:schemeClr val="accent1">
                  <a:lumMod val="60000"/>
                  <a:lumOff val="40000"/>
                </a:schemeClr>
              </a:buClr>
              <a:defRPr/>
            </a:pPr>
            <a:r>
              <a:rPr lang="en-US" dirty="0" smtClean="0">
                <a:solidFill>
                  <a:schemeClr val="tx1">
                    <a:lumMod val="65000"/>
                    <a:lumOff val="35000"/>
                  </a:schemeClr>
                </a:solidFill>
              </a:rPr>
              <a:t>Ocean tides are being looked into on the East and West coasts.</a:t>
            </a:r>
          </a:p>
          <a:p>
            <a:pPr fontAlgn="auto">
              <a:spcAft>
                <a:spcPts val="0"/>
              </a:spcAft>
              <a:buClr>
                <a:schemeClr val="accent1">
                  <a:lumMod val="60000"/>
                  <a:lumOff val="40000"/>
                </a:schemeClr>
              </a:buClr>
              <a:defRPr/>
            </a:pPr>
            <a:r>
              <a:rPr lang="en-US" dirty="0" smtClean="0">
                <a:solidFill>
                  <a:schemeClr val="tx1">
                    <a:lumMod val="65000"/>
                    <a:lumOff val="35000"/>
                  </a:schemeClr>
                </a:solidFill>
              </a:rPr>
              <a:t>Electric or hybrid cars</a:t>
            </a:r>
          </a:p>
          <a:p>
            <a:pPr fontAlgn="auto">
              <a:spcAft>
                <a:spcPts val="0"/>
              </a:spcAft>
              <a:buClr>
                <a:schemeClr val="accent1">
                  <a:lumMod val="60000"/>
                  <a:lumOff val="40000"/>
                </a:schemeClr>
              </a:buClr>
              <a:defRPr/>
            </a:pPr>
            <a:r>
              <a:rPr lang="en-US" dirty="0" smtClean="0">
                <a:solidFill>
                  <a:schemeClr val="tx1">
                    <a:lumMod val="65000"/>
                    <a:lumOff val="35000"/>
                  </a:schemeClr>
                </a:solidFill>
              </a:rPr>
              <a:t>What are the issues concerning each of these types of resources?</a:t>
            </a:r>
          </a:p>
          <a:p>
            <a:pPr fontAlgn="auto">
              <a:spcAft>
                <a:spcPts val="0"/>
              </a:spcAft>
              <a:buClr>
                <a:schemeClr val="accent1">
                  <a:lumMod val="60000"/>
                  <a:lumOff val="40000"/>
                </a:schemeClr>
              </a:buClr>
              <a:defRPr/>
            </a:pPr>
            <a:endParaRPr lang="en-US" dirty="0">
              <a:solidFill>
                <a:schemeClr val="tx1">
                  <a:lumMod val="65000"/>
                  <a:lumOff val="35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Content Placeholder 3"/>
          <p:cNvPicPr>
            <a:picLocks noGrp="1" noChangeAspect="1"/>
          </p:cNvPicPr>
          <p:nvPr>
            <p:ph idx="1"/>
          </p:nvPr>
        </p:nvPicPr>
        <p:blipFill>
          <a:blip r:embed="rId2"/>
          <a:srcRect t="9335" b="9335"/>
          <a:stretch>
            <a:fillRect/>
          </a:stretch>
        </p:blipFill>
        <p:spPr>
          <a:xfrm>
            <a:off x="131763" y="4706938"/>
            <a:ext cx="3578225" cy="1931987"/>
          </a:xfrm>
        </p:spPr>
      </p:pic>
      <p:pic>
        <p:nvPicPr>
          <p:cNvPr id="17410" name="Picture 4"/>
          <p:cNvPicPr>
            <a:picLocks noChangeAspect="1"/>
          </p:cNvPicPr>
          <p:nvPr/>
        </p:nvPicPr>
        <p:blipFill>
          <a:blip r:embed="rId3"/>
          <a:srcRect/>
          <a:stretch>
            <a:fillRect/>
          </a:stretch>
        </p:blipFill>
        <p:spPr bwMode="auto">
          <a:xfrm>
            <a:off x="131763" y="200025"/>
            <a:ext cx="3578225" cy="2395538"/>
          </a:xfrm>
          <a:prstGeom prst="rect">
            <a:avLst/>
          </a:prstGeom>
          <a:noFill/>
          <a:ln w="9525">
            <a:noFill/>
            <a:miter lim="800000"/>
            <a:headEnd/>
            <a:tailEnd/>
          </a:ln>
        </p:spPr>
      </p:pic>
      <p:pic>
        <p:nvPicPr>
          <p:cNvPr id="17411" name="Picture 5"/>
          <p:cNvPicPr>
            <a:picLocks noChangeAspect="1"/>
          </p:cNvPicPr>
          <p:nvPr/>
        </p:nvPicPr>
        <p:blipFill>
          <a:blip r:embed="rId4"/>
          <a:srcRect/>
          <a:stretch>
            <a:fillRect/>
          </a:stretch>
        </p:blipFill>
        <p:spPr bwMode="auto">
          <a:xfrm>
            <a:off x="5387975" y="200025"/>
            <a:ext cx="3479800" cy="2628900"/>
          </a:xfrm>
          <a:prstGeom prst="rect">
            <a:avLst/>
          </a:prstGeom>
          <a:noFill/>
          <a:ln w="9525">
            <a:noFill/>
            <a:miter lim="800000"/>
            <a:headEnd/>
            <a:tailEnd/>
          </a:ln>
        </p:spPr>
      </p:pic>
      <p:pic>
        <p:nvPicPr>
          <p:cNvPr id="17412" name="Picture 6"/>
          <p:cNvPicPr>
            <a:picLocks noChangeAspect="1"/>
          </p:cNvPicPr>
          <p:nvPr/>
        </p:nvPicPr>
        <p:blipFill>
          <a:blip r:embed="rId5"/>
          <a:srcRect/>
          <a:stretch>
            <a:fillRect/>
          </a:stretch>
        </p:blipFill>
        <p:spPr bwMode="auto">
          <a:xfrm>
            <a:off x="5387975" y="4029075"/>
            <a:ext cx="3479800" cy="2605088"/>
          </a:xfrm>
          <a:prstGeom prst="rect">
            <a:avLst/>
          </a:prstGeom>
          <a:noFill/>
          <a:ln w="9525">
            <a:noFill/>
            <a:miter lim="800000"/>
            <a:headEnd/>
            <a:tailEnd/>
          </a:ln>
        </p:spPr>
      </p:pic>
      <p:pic>
        <p:nvPicPr>
          <p:cNvPr id="17413" name="Picture 7"/>
          <p:cNvPicPr>
            <a:picLocks noChangeAspect="1"/>
          </p:cNvPicPr>
          <p:nvPr/>
        </p:nvPicPr>
        <p:blipFill>
          <a:blip r:embed="rId6"/>
          <a:srcRect/>
          <a:stretch>
            <a:fillRect/>
          </a:stretch>
        </p:blipFill>
        <p:spPr bwMode="auto">
          <a:xfrm>
            <a:off x="2871788" y="2595563"/>
            <a:ext cx="3255962" cy="21717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smtClean="0"/>
              <a:t>Reducing Electricity and Fossil Fuel Consumption</a:t>
            </a:r>
          </a:p>
        </p:txBody>
      </p:sp>
      <p:sp>
        <p:nvSpPr>
          <p:cNvPr id="18434" name="Content Placeholder 2"/>
          <p:cNvSpPr>
            <a:spLocks noGrp="1"/>
          </p:cNvSpPr>
          <p:nvPr>
            <p:ph idx="1"/>
          </p:nvPr>
        </p:nvSpPr>
        <p:spPr/>
        <p:txBody>
          <a:bodyPr/>
          <a:lstStyle/>
          <a:p>
            <a:r>
              <a:rPr lang="en-US" smtClean="0"/>
              <a:t>Energy efficient appliances</a:t>
            </a:r>
          </a:p>
          <a:p>
            <a:r>
              <a:rPr lang="en-US" smtClean="0"/>
              <a:t>Hang-dry clothing in warmer weather</a:t>
            </a:r>
          </a:p>
          <a:p>
            <a:r>
              <a:rPr lang="en-US" smtClean="0"/>
              <a:t>Open windows and use fans in summer</a:t>
            </a:r>
          </a:p>
          <a:p>
            <a:r>
              <a:rPr lang="en-US" smtClean="0"/>
              <a:t>Windows that reflect more light</a:t>
            </a:r>
          </a:p>
          <a:p>
            <a:r>
              <a:rPr lang="en-US" smtClean="0"/>
              <a:t>Nuclear over coal power plants</a:t>
            </a:r>
          </a:p>
          <a:p>
            <a:r>
              <a:rPr lang="en-US" smtClean="0"/>
              <a:t>Carpooling and biking</a:t>
            </a:r>
          </a:p>
          <a:p>
            <a:endParaRPr lang="en-US"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sz="4400" smtClean="0"/>
              <a:t>Sequestering Carbon Dioxide</a:t>
            </a:r>
          </a:p>
        </p:txBody>
      </p:sp>
      <p:sp>
        <p:nvSpPr>
          <p:cNvPr id="19458" name="Content Placeholder 2"/>
          <p:cNvSpPr>
            <a:spLocks noGrp="1"/>
          </p:cNvSpPr>
          <p:nvPr>
            <p:ph idx="1"/>
          </p:nvPr>
        </p:nvSpPr>
        <p:spPr/>
        <p:txBody>
          <a:bodyPr/>
          <a:lstStyle/>
          <a:p>
            <a:r>
              <a:rPr lang="en-US" smtClean="0"/>
              <a:t>Plants, soil, oceans can act as carbon sinks and sequester (store permanently) carbon dioxide.</a:t>
            </a:r>
          </a:p>
          <a:p>
            <a:r>
              <a:rPr lang="en-US" smtClean="0"/>
              <a:t>Right now human-made carbon sequestering areas would be expensive and require large amounts of energy.</a:t>
            </a:r>
          </a:p>
          <a:p>
            <a:r>
              <a:rPr lang="en-US" smtClean="0"/>
              <a:t>How do you think we could store more carbon in nature?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Grp="1"/>
          </p:cNvSpPr>
          <p:nvPr>
            <p:ph type="title"/>
          </p:nvPr>
        </p:nvSpPr>
        <p:spPr/>
        <p:txBody>
          <a:bodyPr/>
          <a:lstStyle/>
          <a:p>
            <a:endParaRPr lang="en-CA" smtClean="0"/>
          </a:p>
        </p:txBody>
      </p:sp>
      <p:pic>
        <p:nvPicPr>
          <p:cNvPr id="23557" name="Picture 5" descr="Slide2"/>
          <p:cNvPicPr>
            <a:picLocks noChangeAspect="1" noChangeArrowheads="1"/>
          </p:cNvPicPr>
          <p:nvPr>
            <p:ph idx="1"/>
          </p:nvPr>
        </p:nvPicPr>
        <p:blipFill>
          <a:blip r:embed="rId2"/>
          <a:srcRect/>
          <a:stretch>
            <a:fillRect/>
          </a:stretch>
        </p:blipFill>
        <p:spPr>
          <a:xfrm>
            <a:off x="411163" y="257175"/>
            <a:ext cx="8332787" cy="6249988"/>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sz="4000" smtClean="0"/>
              <a:t>Carbon Offsets, Emissions Trading, Carbon Tax</a:t>
            </a:r>
          </a:p>
        </p:txBody>
      </p:sp>
      <p:sp>
        <p:nvSpPr>
          <p:cNvPr id="20482" name="Content Placeholder 2"/>
          <p:cNvSpPr>
            <a:spLocks noGrp="1"/>
          </p:cNvSpPr>
          <p:nvPr>
            <p:ph idx="1"/>
          </p:nvPr>
        </p:nvSpPr>
        <p:spPr>
          <a:xfrm>
            <a:off x="184150" y="1600200"/>
            <a:ext cx="8755063" cy="5000625"/>
          </a:xfrm>
        </p:spPr>
        <p:txBody>
          <a:bodyPr/>
          <a:lstStyle/>
          <a:p>
            <a:r>
              <a:rPr lang="en-US" smtClean="0"/>
              <a:t>Carbon offsets can be purchased by companies to improve their carbon footprint.  If they contribute money to improve a carbon sink, then their company can still produce GHG emissions.</a:t>
            </a:r>
          </a:p>
          <a:p>
            <a:r>
              <a:rPr lang="en-US" smtClean="0"/>
              <a:t>Emissions trading can be done if a company does not use its maximum carbon allowance.  They can sell their extra to another company who produces more.</a:t>
            </a:r>
          </a:p>
          <a:p>
            <a:r>
              <a:rPr lang="en-US" smtClean="0"/>
              <a:t>Carbon taxes are common now to any company that produces GHG emissions.  They money is used to mitigate pollution or help with climate change initiatives.</a:t>
            </a:r>
          </a:p>
          <a:p>
            <a:r>
              <a:rPr lang="en-US" smtClean="0"/>
              <a:t>What are the pros and cons to these methods?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smtClean="0"/>
              <a:t>Adapting to Climate Change</a:t>
            </a:r>
          </a:p>
        </p:txBody>
      </p:sp>
      <p:sp>
        <p:nvSpPr>
          <p:cNvPr id="21506" name="Content Placeholder 2"/>
          <p:cNvSpPr>
            <a:spLocks noGrp="1"/>
          </p:cNvSpPr>
          <p:nvPr>
            <p:ph idx="1"/>
          </p:nvPr>
        </p:nvSpPr>
        <p:spPr/>
        <p:txBody>
          <a:bodyPr/>
          <a:lstStyle/>
          <a:p>
            <a:r>
              <a:rPr lang="en-CA" smtClean="0"/>
              <a:t>Though ideally we would like to STOP climate change, we know that even with slowing it we still must adapt to the changes from the greenhouse gases already in the atmosphere.   So what do we do?</a:t>
            </a:r>
          </a:p>
          <a:p>
            <a:r>
              <a:rPr lang="en-CA" smtClean="0"/>
              <a:t>Look at table 9.3 on page 355 of textbook.  What issues do you think will be of biggest concern in the future?  The least?</a:t>
            </a:r>
          </a:p>
          <a:p>
            <a:r>
              <a:rPr lang="en-CA" smtClean="0"/>
              <a:t>What countries do you think have the best adaptive capacity to climate change?  Why?</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39</TotalTime>
  <Words>389</Words>
  <Application>Microsoft Macintosh PowerPoint</Application>
  <PresentationFormat>On-screen Show (4:3)</PresentationFormat>
  <Paragraphs>42</Paragraphs>
  <Slides>10</Slides>
  <Notes>0</Notes>
  <HiddenSlides>0</HiddenSlides>
  <MMClips>0</MMClips>
  <ScaleCrop>false</ScaleCrop>
  <HeadingPairs>
    <vt:vector size="6" baseType="variant">
      <vt:variant>
        <vt:lpstr>Fonts Used</vt:lpstr>
      </vt:variant>
      <vt:variant>
        <vt:i4>4</vt:i4>
      </vt:variant>
      <vt:variant>
        <vt:lpstr>Design Template</vt:lpstr>
      </vt:variant>
      <vt:variant>
        <vt:i4>2</vt:i4>
      </vt:variant>
      <vt:variant>
        <vt:lpstr>Slide Titles</vt:lpstr>
      </vt:variant>
      <vt:variant>
        <vt:i4>10</vt:i4>
      </vt:variant>
    </vt:vector>
  </HeadingPairs>
  <TitlesOfParts>
    <vt:vector size="16" baseType="lpstr">
      <vt:lpstr>News Gothic MT</vt:lpstr>
      <vt:lpstr>Arial</vt:lpstr>
      <vt:lpstr>Wingdings 2</vt:lpstr>
      <vt:lpstr>Calibri</vt:lpstr>
      <vt:lpstr>Breeze</vt:lpstr>
      <vt:lpstr>Breeze</vt:lpstr>
      <vt:lpstr>Climate Change</vt:lpstr>
      <vt:lpstr>Mitigation</vt:lpstr>
      <vt:lpstr>Renewable Resources</vt:lpstr>
      <vt:lpstr>Slide 4</vt:lpstr>
      <vt:lpstr>Reducing Electricity and Fossil Fuel Consumption</vt:lpstr>
      <vt:lpstr>Sequestering Carbon Dioxide</vt:lpstr>
      <vt:lpstr>Slide 7</vt:lpstr>
      <vt:lpstr>Carbon Offsets, Emissions Trading, Carbon Tax</vt:lpstr>
      <vt:lpstr>Adapting to Climate Change</vt:lpstr>
      <vt:lpstr>Homework</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dc:title>
  <dc:creator>Template</dc:creator>
  <cp:lastModifiedBy>Kathleen McPherson</cp:lastModifiedBy>
  <cp:revision>5</cp:revision>
  <dcterms:created xsi:type="dcterms:W3CDTF">2014-11-25T14:49:47Z</dcterms:created>
  <dcterms:modified xsi:type="dcterms:W3CDTF">2014-11-26T01:36:40Z</dcterms:modified>
</cp:coreProperties>
</file>