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88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2014-11-11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2014-11-11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2014-11-11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2014-11-11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2014-11-11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2014-11-11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2014-11-11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2014-11-11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2014-11-11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2014-11-11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2014-11-11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2014-11-11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2014-11-11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oryofstuff.org/mov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4000"/>
            <a:ext cx="6498158" cy="904876"/>
          </a:xfrm>
        </p:spPr>
        <p:txBody>
          <a:bodyPr/>
          <a:lstStyle/>
          <a:p>
            <a:r>
              <a:rPr lang="en-US" b="1" dirty="0" smtClean="0"/>
              <a:t>Climate Change</a:t>
            </a:r>
            <a:endParaRPr lang="en-US" b="1" dirty="0"/>
          </a:p>
        </p:txBody>
      </p:sp>
      <p:sp>
        <p:nvSpPr>
          <p:cNvPr id="3" name="Subtitle 2"/>
          <p:cNvSpPr>
            <a:spLocks noGrp="1"/>
          </p:cNvSpPr>
          <p:nvPr>
            <p:ph type="subTitle" idx="1"/>
          </p:nvPr>
        </p:nvSpPr>
        <p:spPr>
          <a:xfrm>
            <a:off x="1322921" y="2428876"/>
            <a:ext cx="6498159" cy="1786777"/>
          </a:xfrm>
        </p:spPr>
        <p:txBody>
          <a:bodyPr>
            <a:noAutofit/>
          </a:bodyPr>
          <a:lstStyle/>
          <a:p>
            <a:r>
              <a:rPr lang="en-US" sz="2800" dirty="0" smtClean="0"/>
              <a:t>Lesson # 3: The Anthropogenic Greenhouse Effect</a:t>
            </a:r>
          </a:p>
          <a:p>
            <a:r>
              <a:rPr lang="en-US" sz="2800" dirty="0" smtClean="0"/>
              <a:t>(8.1 of Textbook)</a:t>
            </a:r>
            <a:endParaRPr lang="en-US" sz="2800" dirty="0"/>
          </a:p>
        </p:txBody>
      </p:sp>
    </p:spTree>
    <p:extLst>
      <p:ext uri="{BB962C8B-B14F-4D97-AF65-F5344CB8AC3E}">
        <p14:creationId xmlns:p14="http://schemas.microsoft.com/office/powerpoint/2010/main" val="2604114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107576"/>
            <a:ext cx="8794750" cy="1336956"/>
          </a:xfrm>
        </p:spPr>
        <p:txBody>
          <a:bodyPr/>
          <a:lstStyle/>
          <a:p>
            <a:r>
              <a:rPr lang="en-US" sz="3800" dirty="0" smtClean="0"/>
              <a:t>Global Warming vs. Climate Change</a:t>
            </a:r>
            <a:endParaRPr lang="en-US" sz="3800" dirty="0"/>
          </a:p>
        </p:txBody>
      </p:sp>
      <p:sp>
        <p:nvSpPr>
          <p:cNvPr id="3" name="Content Placeholder 2"/>
          <p:cNvSpPr>
            <a:spLocks noGrp="1"/>
          </p:cNvSpPr>
          <p:nvPr>
            <p:ph idx="1"/>
          </p:nvPr>
        </p:nvSpPr>
        <p:spPr>
          <a:xfrm>
            <a:off x="365125" y="1600201"/>
            <a:ext cx="8445500" cy="4343400"/>
          </a:xfrm>
        </p:spPr>
        <p:txBody>
          <a:bodyPr>
            <a:normAutofit lnSpcReduction="10000"/>
          </a:bodyPr>
          <a:lstStyle/>
          <a:p>
            <a:r>
              <a:rPr lang="en-US" dirty="0" smtClean="0"/>
              <a:t>Global warming is the observed increase in the Earth’s average annual temperature.</a:t>
            </a:r>
          </a:p>
          <a:p>
            <a:r>
              <a:rPr lang="en-US" dirty="0"/>
              <a:t>Climate Change is the significant long-term change in climate</a:t>
            </a:r>
          </a:p>
          <a:p>
            <a:pPr lvl="1"/>
            <a:r>
              <a:rPr lang="en-US" dirty="0"/>
              <a:t>Temperature</a:t>
            </a:r>
          </a:p>
          <a:p>
            <a:pPr lvl="1"/>
            <a:r>
              <a:rPr lang="en-US" dirty="0"/>
              <a:t>Precipitation (contributing to floods and droughts too)</a:t>
            </a:r>
          </a:p>
          <a:p>
            <a:pPr lvl="1"/>
            <a:r>
              <a:rPr lang="en-US" dirty="0"/>
              <a:t>Number and severity of storms</a:t>
            </a:r>
          </a:p>
          <a:p>
            <a:pPr lvl="1"/>
            <a:r>
              <a:rPr lang="en-US" dirty="0"/>
              <a:t>Strength of </a:t>
            </a:r>
            <a:r>
              <a:rPr lang="en-US" dirty="0" smtClean="0"/>
              <a:t>winds</a:t>
            </a:r>
          </a:p>
          <a:p>
            <a:pPr marL="349250" lvl="1" indent="0">
              <a:buNone/>
            </a:pPr>
            <a:endParaRPr lang="en-US" dirty="0" smtClean="0"/>
          </a:p>
          <a:p>
            <a:pPr marL="349250" lvl="1" indent="0">
              <a:buNone/>
            </a:pPr>
            <a:r>
              <a:rPr lang="en-US" dirty="0" smtClean="0"/>
              <a:t>Put in order: climate change, anthropogenic greenhouse effect, global warming</a:t>
            </a:r>
            <a:endParaRPr lang="en-US" dirty="0"/>
          </a:p>
        </p:txBody>
      </p:sp>
    </p:spTree>
    <p:extLst>
      <p:ext uri="{BB962C8B-B14F-4D97-AF65-F5344CB8AC3E}">
        <p14:creationId xmlns:p14="http://schemas.microsoft.com/office/powerpoint/2010/main" val="207872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70" b="-1034"/>
          <a:stretch/>
        </p:blipFill>
        <p:spPr>
          <a:xfrm>
            <a:off x="549275" y="412750"/>
            <a:ext cx="8042276" cy="6334125"/>
          </a:xfrm>
        </p:spPr>
      </p:pic>
    </p:spTree>
    <p:extLst>
      <p:ext uri="{BB962C8B-B14F-4D97-AF65-F5344CB8AC3E}">
        <p14:creationId xmlns:p14="http://schemas.microsoft.com/office/powerpoint/2010/main" val="944741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p:txBody>
          <a:bodyPr/>
          <a:lstStyle/>
          <a:p>
            <a:r>
              <a:rPr lang="en-US" dirty="0" smtClean="0"/>
              <a:t>Now that we know climate change is indeed happening due to human activities, what do we do about it?</a:t>
            </a:r>
          </a:p>
          <a:p>
            <a:r>
              <a:rPr lang="en-US" dirty="0" smtClean="0"/>
              <a:t>The Intergovernmental Panel on Climate Change (IPCC) is a group of many countries trying to solve the climate problem.  </a:t>
            </a:r>
          </a:p>
          <a:p>
            <a:r>
              <a:rPr lang="en-US" dirty="0" smtClean="0"/>
              <a:t>This needs to be a global effort.  Why???</a:t>
            </a:r>
          </a:p>
          <a:p>
            <a:r>
              <a:rPr lang="en-US" dirty="0" smtClean="0"/>
              <a:t>Make a list of human activities that contribute to climate change. </a:t>
            </a:r>
            <a:r>
              <a:rPr lang="en-US" i="1" dirty="0" smtClean="0"/>
              <a:t>*check out page 305 if you’re stuck*</a:t>
            </a:r>
          </a:p>
        </p:txBody>
      </p:sp>
    </p:spTree>
    <p:extLst>
      <p:ext uri="{BB962C8B-B14F-4D97-AF65-F5344CB8AC3E}">
        <p14:creationId xmlns:p14="http://schemas.microsoft.com/office/powerpoint/2010/main" val="2716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Page 307 # 1-8, 10-13, 15-17</a:t>
            </a:r>
          </a:p>
          <a:p>
            <a:r>
              <a:rPr lang="en-US" dirty="0" smtClean="0"/>
              <a:t>Watch Video “the story </a:t>
            </a:r>
            <a:r>
              <a:rPr lang="en-US" dirty="0"/>
              <a:t>of stuff” </a:t>
            </a:r>
            <a:r>
              <a:rPr lang="en-US" dirty="0" err="1" smtClean="0"/>
              <a:t>at</a:t>
            </a:r>
            <a:r>
              <a:rPr lang="en-US" dirty="0" err="1" smtClean="0">
                <a:hlinkClick r:id="rId2"/>
              </a:rPr>
              <a:t>http</a:t>
            </a:r>
            <a:r>
              <a:rPr lang="en-US" dirty="0">
                <a:hlinkClick r:id="rId2"/>
              </a:rPr>
              <a:t>://storyofstuff.org/movies</a:t>
            </a:r>
            <a:r>
              <a:rPr lang="en-US" dirty="0" smtClean="0">
                <a:hlinkClick r:id="rId2"/>
              </a:rPr>
              <a:t>/</a:t>
            </a:r>
            <a:r>
              <a:rPr lang="en-US" dirty="0" smtClean="0"/>
              <a:t> - scroll down to select the correct video.</a:t>
            </a:r>
            <a:endParaRPr lang="en-US" dirty="0"/>
          </a:p>
        </p:txBody>
      </p:sp>
    </p:spTree>
    <p:extLst>
      <p:ext uri="{BB962C8B-B14F-4D97-AF65-F5344CB8AC3E}">
        <p14:creationId xmlns:p14="http://schemas.microsoft.com/office/powerpoint/2010/main" val="823555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Past Climate</a:t>
            </a:r>
            <a:endParaRPr lang="en-US" dirty="0"/>
          </a:p>
        </p:txBody>
      </p:sp>
      <p:sp>
        <p:nvSpPr>
          <p:cNvPr id="3" name="Content Placeholder 2"/>
          <p:cNvSpPr>
            <a:spLocks noGrp="1"/>
          </p:cNvSpPr>
          <p:nvPr>
            <p:ph idx="1"/>
          </p:nvPr>
        </p:nvSpPr>
        <p:spPr/>
        <p:txBody>
          <a:bodyPr>
            <a:normAutofit/>
          </a:bodyPr>
          <a:lstStyle/>
          <a:p>
            <a:r>
              <a:rPr lang="en-US" dirty="0" smtClean="0"/>
              <a:t>Tree Rings – scientists analyze the thickness of tree rings to determine the growing conditions that year.</a:t>
            </a:r>
          </a:p>
          <a:p>
            <a:pPr lvl="1"/>
            <a:r>
              <a:rPr lang="en-US" dirty="0"/>
              <a:t>A thicker ring means better conditions - enough precipitation and appropriate temperature. </a:t>
            </a:r>
          </a:p>
          <a:p>
            <a:pPr lvl="1"/>
            <a:r>
              <a:rPr lang="en-US" dirty="0"/>
              <a:t>A thin tree ring could mean drought, or higher or lower than average temperature</a:t>
            </a:r>
            <a:r>
              <a:rPr lang="en-US" dirty="0" smtClean="0"/>
              <a:t>.</a:t>
            </a:r>
          </a:p>
          <a:p>
            <a:pPr lvl="1"/>
            <a:endParaRPr lang="en-US" dirty="0" smtClean="0"/>
          </a:p>
        </p:txBody>
      </p:sp>
      <p:pic>
        <p:nvPicPr>
          <p:cNvPr id="4" name="Picture 3"/>
          <p:cNvPicPr>
            <a:picLocks noChangeAspect="1"/>
          </p:cNvPicPr>
          <p:nvPr/>
        </p:nvPicPr>
        <p:blipFill>
          <a:blip r:embed="rId2"/>
          <a:stretch>
            <a:fillRect/>
          </a:stretch>
        </p:blipFill>
        <p:spPr>
          <a:xfrm>
            <a:off x="4572000" y="3698875"/>
            <a:ext cx="4572000" cy="2971800"/>
          </a:xfrm>
          <a:prstGeom prst="rect">
            <a:avLst/>
          </a:prstGeom>
        </p:spPr>
      </p:pic>
    </p:spTree>
    <p:extLst>
      <p:ext uri="{BB962C8B-B14F-4D97-AF65-F5344CB8AC3E}">
        <p14:creationId xmlns:p14="http://schemas.microsoft.com/office/powerpoint/2010/main" val="345386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Past Climate</a:t>
            </a:r>
            <a:endParaRPr lang="en-US" dirty="0"/>
          </a:p>
        </p:txBody>
      </p:sp>
      <p:sp>
        <p:nvSpPr>
          <p:cNvPr id="3" name="Content Placeholder 2"/>
          <p:cNvSpPr>
            <a:spLocks noGrp="1"/>
          </p:cNvSpPr>
          <p:nvPr>
            <p:ph idx="1"/>
          </p:nvPr>
        </p:nvSpPr>
        <p:spPr/>
        <p:txBody>
          <a:bodyPr/>
          <a:lstStyle/>
          <a:p>
            <a:r>
              <a:rPr lang="en-US" dirty="0"/>
              <a:t>Ice Cores – scientist drill deep down into glaciers and extract a cylinder of snow and ice from up to 200 000 years of </a:t>
            </a:r>
            <a:r>
              <a:rPr lang="en-US" dirty="0" smtClean="0"/>
              <a:t>icefall.</a:t>
            </a:r>
          </a:p>
          <a:p>
            <a:pPr lvl="1"/>
            <a:r>
              <a:rPr lang="en-US" dirty="0" smtClean="0"/>
              <a:t>Each layer looks unique, and scientists separate each layer and melt it separately, then analyze for dissolved gases</a:t>
            </a:r>
          </a:p>
          <a:p>
            <a:pPr lvl="1"/>
            <a:r>
              <a:rPr lang="en-US" dirty="0" smtClean="0"/>
              <a:t>Scientists have concluded that around the year 1750, the same time as the start of the Industrial Revolution, carbon dioxide concentrations began to rapidly increase in the ice core samples.</a:t>
            </a:r>
            <a:endParaRPr lang="en-US" dirty="0"/>
          </a:p>
          <a:p>
            <a:endParaRPr lang="en-US" dirty="0"/>
          </a:p>
        </p:txBody>
      </p:sp>
    </p:spTree>
    <p:extLst>
      <p:ext uri="{BB962C8B-B14F-4D97-AF65-F5344CB8AC3E}">
        <p14:creationId xmlns:p14="http://schemas.microsoft.com/office/powerpoint/2010/main" val="370971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Cores</a:t>
            </a:r>
            <a:endParaRPr lang="en-US" dirty="0"/>
          </a:p>
        </p:txBody>
      </p:sp>
      <p:pic>
        <p:nvPicPr>
          <p:cNvPr id="4" name="Content Placeholder 3"/>
          <p:cNvPicPr>
            <a:picLocks noGrp="1" noChangeAspect="1"/>
          </p:cNvPicPr>
          <p:nvPr>
            <p:ph idx="1"/>
          </p:nvPr>
        </p:nvPicPr>
        <p:blipFill>
          <a:blip r:embed="rId2"/>
          <a:srcRect t="3721" b="3721"/>
          <a:stretch>
            <a:fillRect/>
          </a:stretch>
        </p:blipFill>
        <p:spPr/>
      </p:pic>
    </p:spTree>
    <p:extLst>
      <p:ext uri="{BB962C8B-B14F-4D97-AF65-F5344CB8AC3E}">
        <p14:creationId xmlns:p14="http://schemas.microsoft.com/office/powerpoint/2010/main" val="126045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08424"/>
          </a:xfrm>
        </p:spPr>
        <p:txBody>
          <a:bodyPr/>
          <a:lstStyle/>
          <a:p>
            <a:r>
              <a:rPr lang="en-US" dirty="0" smtClean="0"/>
              <a:t>Greenhouse Gases</a:t>
            </a:r>
            <a:endParaRPr lang="en-US" dirty="0"/>
          </a:p>
        </p:txBody>
      </p:sp>
      <p:sp>
        <p:nvSpPr>
          <p:cNvPr id="3" name="Content Placeholder 2"/>
          <p:cNvSpPr>
            <a:spLocks noGrp="1"/>
          </p:cNvSpPr>
          <p:nvPr>
            <p:ph idx="1"/>
          </p:nvPr>
        </p:nvSpPr>
        <p:spPr>
          <a:xfrm>
            <a:off x="238125" y="1016000"/>
            <a:ext cx="8699500" cy="5699125"/>
          </a:xfrm>
        </p:spPr>
        <p:txBody>
          <a:bodyPr>
            <a:normAutofit lnSpcReduction="10000"/>
          </a:bodyPr>
          <a:lstStyle/>
          <a:p>
            <a:r>
              <a:rPr lang="en-US" dirty="0" smtClean="0"/>
              <a:t>A reminder that water </a:t>
            </a:r>
            <a:r>
              <a:rPr lang="en-US" dirty="0" err="1" smtClean="0"/>
              <a:t>vapour</a:t>
            </a:r>
            <a:r>
              <a:rPr lang="en-US" dirty="0" smtClean="0"/>
              <a:t>, carbon dioxide, methane, and nitrous oxide are all natural greenhouse gases. They help keep our Earth at a livable temperature – the natural greenhouse effect.</a:t>
            </a:r>
          </a:p>
          <a:p>
            <a:r>
              <a:rPr lang="en-US" dirty="0" smtClean="0"/>
              <a:t>Global warming potential measures the ability of a gas to trap thermal energy in the atmosphere over a specified time.</a:t>
            </a:r>
          </a:p>
          <a:p>
            <a:r>
              <a:rPr lang="en-US" dirty="0" smtClean="0"/>
              <a:t>Persistence is the length of time the gas remains in the atmosphere.  The longer it remains, the longer it will be able to absorb thermal energy.</a:t>
            </a:r>
          </a:p>
          <a:p>
            <a:r>
              <a:rPr lang="en-US" dirty="0" smtClean="0"/>
              <a:t>Nitrous oxide has the greatest potential and persistence, then methane, while carbon dioxide has the least.  Water </a:t>
            </a:r>
            <a:r>
              <a:rPr lang="en-US" dirty="0" err="1" smtClean="0"/>
              <a:t>vapour</a:t>
            </a:r>
            <a:r>
              <a:rPr lang="en-US" dirty="0" smtClean="0"/>
              <a:t> is typically not included as its data varies with temperature.</a:t>
            </a:r>
            <a:endParaRPr lang="en-US" dirty="0"/>
          </a:p>
        </p:txBody>
      </p:sp>
    </p:spTree>
    <p:extLst>
      <p:ext uri="{BB962C8B-B14F-4D97-AF65-F5344CB8AC3E}">
        <p14:creationId xmlns:p14="http://schemas.microsoft.com/office/powerpoint/2010/main" val="132081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107576"/>
            <a:ext cx="8699500" cy="1336956"/>
          </a:xfrm>
        </p:spPr>
        <p:txBody>
          <a:bodyPr/>
          <a:lstStyle/>
          <a:p>
            <a:r>
              <a:rPr lang="en-US" sz="4200" dirty="0" smtClean="0"/>
              <a:t>Greenhouse Gas Concentrations</a:t>
            </a:r>
            <a:endParaRPr lang="en-US" sz="4200" dirty="0"/>
          </a:p>
        </p:txBody>
      </p:sp>
      <p:sp>
        <p:nvSpPr>
          <p:cNvPr id="3" name="Content Placeholder 2"/>
          <p:cNvSpPr>
            <a:spLocks noGrp="1"/>
          </p:cNvSpPr>
          <p:nvPr>
            <p:ph idx="1"/>
          </p:nvPr>
        </p:nvSpPr>
        <p:spPr>
          <a:xfrm>
            <a:off x="222250" y="1600200"/>
            <a:ext cx="8699500" cy="4940299"/>
          </a:xfrm>
        </p:spPr>
        <p:txBody>
          <a:bodyPr>
            <a:normAutofit lnSpcReduction="10000"/>
          </a:bodyPr>
          <a:lstStyle/>
          <a:p>
            <a:r>
              <a:rPr lang="en-US" dirty="0" smtClean="0"/>
              <a:t>From ice-core sampling and atmospheric data gathered over the last 40 years, climatologists have been able to conclude that greenhouse gas concentrations have increased since the 1700s.  What occurred during this time?</a:t>
            </a:r>
          </a:p>
          <a:p>
            <a:r>
              <a:rPr lang="en-US" dirty="0" smtClean="0"/>
              <a:t>Since the natural water, carbon, and nitrogen cycles have not changed, the concentrations of greenhouse gases in the atmosphere must have appeared due to human activities.</a:t>
            </a:r>
          </a:p>
          <a:p>
            <a:r>
              <a:rPr lang="en-US" dirty="0" smtClean="0"/>
              <a:t>The additional greenhouse gas emissions from human activities leads to the anthropogenic greenhouse effect (an enhanced version of the natural one)</a:t>
            </a:r>
            <a:endParaRPr lang="en-US" dirty="0"/>
          </a:p>
        </p:txBody>
      </p:sp>
    </p:spTree>
    <p:extLst>
      <p:ext uri="{BB962C8B-B14F-4D97-AF65-F5344CB8AC3E}">
        <p14:creationId xmlns:p14="http://schemas.microsoft.com/office/powerpoint/2010/main" val="2719182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Gas Emissions</a:t>
            </a:r>
            <a:endParaRPr lang="en-US" dirty="0"/>
          </a:p>
        </p:txBody>
      </p:sp>
      <p:pic>
        <p:nvPicPr>
          <p:cNvPr id="4" name="Content Placeholder 3"/>
          <p:cNvPicPr>
            <a:picLocks noGrp="1" noChangeAspect="1"/>
          </p:cNvPicPr>
          <p:nvPr>
            <p:ph idx="1"/>
          </p:nvPr>
        </p:nvPicPr>
        <p:blipFill>
          <a:blip r:embed="rId2"/>
          <a:srcRect t="12100" b="12100"/>
          <a:stretch>
            <a:fillRect/>
          </a:stretch>
        </p:blipFill>
        <p:spPr>
          <a:xfrm>
            <a:off x="549275" y="1965326"/>
            <a:ext cx="8042276" cy="4343400"/>
          </a:xfrm>
        </p:spPr>
      </p:pic>
    </p:spTree>
    <p:extLst>
      <p:ext uri="{BB962C8B-B14F-4D97-AF65-F5344CB8AC3E}">
        <p14:creationId xmlns:p14="http://schemas.microsoft.com/office/powerpoint/2010/main" val="205383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35424"/>
          </a:xfrm>
        </p:spPr>
        <p:txBody>
          <a:bodyPr/>
          <a:lstStyle/>
          <a:p>
            <a:r>
              <a:rPr lang="en-US" sz="4200" dirty="0" smtClean="0"/>
              <a:t>Sources of Carbon Dioxide</a:t>
            </a:r>
            <a:endParaRPr lang="en-US" sz="4200" dirty="0"/>
          </a:p>
        </p:txBody>
      </p:sp>
      <p:sp>
        <p:nvSpPr>
          <p:cNvPr id="3" name="Content Placeholder 2"/>
          <p:cNvSpPr>
            <a:spLocks noGrp="1"/>
          </p:cNvSpPr>
          <p:nvPr>
            <p:ph idx="1"/>
          </p:nvPr>
        </p:nvSpPr>
        <p:spPr>
          <a:xfrm>
            <a:off x="174624" y="1254125"/>
            <a:ext cx="8778875" cy="5365750"/>
          </a:xfrm>
        </p:spPr>
        <p:txBody>
          <a:bodyPr>
            <a:normAutofit lnSpcReduction="10000"/>
          </a:bodyPr>
          <a:lstStyle/>
          <a:p>
            <a:r>
              <a:rPr lang="en-US" dirty="0" smtClean="0"/>
              <a:t>Any process that releases carbon dioxide into the atmosphere is called a carbon source.</a:t>
            </a:r>
          </a:p>
          <a:p>
            <a:pPr lvl="1"/>
            <a:r>
              <a:rPr lang="en-US" dirty="0" smtClean="0"/>
              <a:t>Burning fossil fuels (coal, oil, gasoline, natural gas)</a:t>
            </a:r>
          </a:p>
          <a:p>
            <a:pPr lvl="1"/>
            <a:r>
              <a:rPr lang="en-US" dirty="0" smtClean="0"/>
              <a:t>Making cement</a:t>
            </a:r>
          </a:p>
          <a:p>
            <a:pPr lvl="1"/>
            <a:r>
              <a:rPr lang="en-US" dirty="0" smtClean="0"/>
              <a:t>Deforestation</a:t>
            </a:r>
          </a:p>
          <a:p>
            <a:r>
              <a:rPr lang="en-US" dirty="0" smtClean="0"/>
              <a:t>Any process that removes it from the atmosphere and stores it is called a carbon sink.</a:t>
            </a:r>
          </a:p>
          <a:p>
            <a:pPr lvl="1"/>
            <a:r>
              <a:rPr lang="en-US" dirty="0" smtClean="0"/>
              <a:t>Photosynthesis</a:t>
            </a:r>
          </a:p>
          <a:p>
            <a:pPr lvl="1"/>
            <a:r>
              <a:rPr lang="en-US" dirty="0" smtClean="0"/>
              <a:t>Dissolved CO</a:t>
            </a:r>
            <a:r>
              <a:rPr lang="en-US" baseline="-25000" dirty="0" smtClean="0"/>
              <a:t>2</a:t>
            </a:r>
            <a:r>
              <a:rPr lang="en-US" dirty="0" smtClean="0"/>
              <a:t> in oceans and lakes</a:t>
            </a:r>
          </a:p>
          <a:p>
            <a:r>
              <a:rPr lang="en-US" dirty="0" smtClean="0"/>
              <a:t>Trees act as both a carbon source (they are made of it) and a carbon sink (they store it during photosynthesis).  Cutting trees down destroys the sink and releases the stored CO</a:t>
            </a:r>
            <a:r>
              <a:rPr lang="en-US" baseline="-25000" dirty="0" smtClean="0"/>
              <a:t>2</a:t>
            </a:r>
            <a:r>
              <a:rPr lang="en-US" dirty="0" smtClean="0"/>
              <a:t> to the atmosphere.</a:t>
            </a:r>
            <a:endParaRPr lang="en-US" dirty="0"/>
          </a:p>
        </p:txBody>
      </p:sp>
    </p:spTree>
    <p:extLst>
      <p:ext uri="{BB962C8B-B14F-4D97-AF65-F5344CB8AC3E}">
        <p14:creationId xmlns:p14="http://schemas.microsoft.com/office/powerpoint/2010/main" val="4011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107576"/>
            <a:ext cx="8763000" cy="1146549"/>
          </a:xfrm>
        </p:spPr>
        <p:txBody>
          <a:bodyPr/>
          <a:lstStyle/>
          <a:p>
            <a:r>
              <a:rPr lang="en-US" sz="3800" dirty="0" smtClean="0"/>
              <a:t>Sources of Methane &amp; Nitrous Oxide</a:t>
            </a:r>
            <a:endParaRPr lang="en-US" sz="3800" dirty="0"/>
          </a:p>
        </p:txBody>
      </p:sp>
      <p:sp>
        <p:nvSpPr>
          <p:cNvPr id="3" name="Content Placeholder 2"/>
          <p:cNvSpPr>
            <a:spLocks noGrp="1"/>
          </p:cNvSpPr>
          <p:nvPr>
            <p:ph idx="1"/>
          </p:nvPr>
        </p:nvSpPr>
        <p:spPr/>
        <p:txBody>
          <a:bodyPr>
            <a:normAutofit/>
          </a:bodyPr>
          <a:lstStyle/>
          <a:p>
            <a:r>
              <a:rPr lang="en-US" dirty="0" smtClean="0"/>
              <a:t>Methane</a:t>
            </a:r>
          </a:p>
          <a:p>
            <a:pPr lvl="1"/>
            <a:r>
              <a:rPr lang="en-US" dirty="0"/>
              <a:t>Coal mining</a:t>
            </a:r>
          </a:p>
          <a:p>
            <a:pPr lvl="1"/>
            <a:r>
              <a:rPr lang="en-US" dirty="0"/>
              <a:t>Production of petroleum products</a:t>
            </a:r>
          </a:p>
          <a:p>
            <a:pPr lvl="1"/>
            <a:r>
              <a:rPr lang="en-US" dirty="0"/>
              <a:t>Natural gas leaks</a:t>
            </a:r>
          </a:p>
          <a:p>
            <a:pPr lvl="1"/>
            <a:r>
              <a:rPr lang="en-US" dirty="0"/>
              <a:t>Rice paddies, landfills, </a:t>
            </a:r>
            <a:r>
              <a:rPr lang="en-US" dirty="0" smtClean="0"/>
              <a:t>cattle</a:t>
            </a:r>
          </a:p>
          <a:p>
            <a:r>
              <a:rPr lang="en-US" dirty="0" smtClean="0"/>
              <a:t>Nitrous Oxide</a:t>
            </a:r>
          </a:p>
          <a:p>
            <a:pPr lvl="1"/>
            <a:r>
              <a:rPr lang="en-US" dirty="0" smtClean="0"/>
              <a:t>Burning coal, oil, gasoline and natural gas</a:t>
            </a:r>
          </a:p>
          <a:p>
            <a:pPr lvl="1"/>
            <a:r>
              <a:rPr lang="en-US" dirty="0" smtClean="0"/>
              <a:t>Fertilizer</a:t>
            </a:r>
          </a:p>
        </p:txBody>
      </p:sp>
    </p:spTree>
    <p:extLst>
      <p:ext uri="{BB962C8B-B14F-4D97-AF65-F5344CB8AC3E}">
        <p14:creationId xmlns:p14="http://schemas.microsoft.com/office/powerpoint/2010/main" val="39725634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1354</TotalTime>
  <Words>678</Words>
  <Application>Microsoft Macintosh PowerPoint</Application>
  <PresentationFormat>On-screen Show (4:3)</PresentationFormat>
  <Paragraphs>57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Breeze</vt:lpstr>
      <vt:lpstr>Climate Change</vt:lpstr>
      <vt:lpstr>Determining Past Climate</vt:lpstr>
      <vt:lpstr>Determining Past Climate</vt:lpstr>
      <vt:lpstr>Ice Cores</vt:lpstr>
      <vt:lpstr>Greenhouse Gases</vt:lpstr>
      <vt:lpstr>Greenhouse Gas Concentrations</vt:lpstr>
      <vt:lpstr>Greenhouse Gas Emissions</vt:lpstr>
      <vt:lpstr>Sources of Carbon Dioxide</vt:lpstr>
      <vt:lpstr>Sources of Methane &amp; Nitrous Oxide</vt:lpstr>
      <vt:lpstr>Global Warming vs. Climate Change</vt:lpstr>
      <vt:lpstr>PowerPoint Presentation</vt:lpstr>
      <vt:lpstr>Now What?</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dc:title>
  <dc:creator>Template</dc:creator>
  <cp:lastModifiedBy>Template</cp:lastModifiedBy>
  <cp:revision>8</cp:revision>
  <dcterms:created xsi:type="dcterms:W3CDTF">2014-11-11T17:42:02Z</dcterms:created>
  <dcterms:modified xsi:type="dcterms:W3CDTF">2014-11-12T16:16:32Z</dcterms:modified>
</cp:coreProperties>
</file>